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8" r:id="rId3"/>
    <p:sldId id="259" r:id="rId4"/>
    <p:sldId id="262" r:id="rId5"/>
    <p:sldId id="263" r:id="rId6"/>
    <p:sldId id="264" r:id="rId7"/>
    <p:sldId id="265" r:id="rId8"/>
    <p:sldId id="266" r:id="rId9"/>
    <p:sldId id="267" r:id="rId10"/>
    <p:sldId id="269" r:id="rId11"/>
    <p:sldId id="270" r:id="rId12"/>
    <p:sldId id="271" r:id="rId13"/>
  </p:sldIdLst>
  <p:sldSz cx="10160000" cy="10909300"/>
  <p:notesSz cx="6858000" cy="9144000"/>
  <p:embeddedFontLst>
    <p:embeddedFont>
      <p:font typeface="Calibri" pitchFamily="34" charset="0"/>
      <p:regular r:id="rId14"/>
      <p:bold r:id="rId15"/>
      <p:italic r:id="rId16"/>
      <p:boldItalic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4" d="100"/>
          <a:sy n="34" d="100"/>
        </p:scale>
        <p:origin x="-84" y="-270"/>
      </p:cViewPr>
      <p:guideLst>
        <p:guide orient="horz" pos="3436"/>
        <p:guide pos="320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388956"/>
            <a:ext cx="8636000" cy="2338429"/>
          </a:xfrm>
        </p:spPr>
        <p:txBody>
          <a:bodyPr/>
          <a:lstStyle/>
          <a:p>
            <a:r>
              <a:rPr lang="en-US" smtClean="0"/>
              <a:t>Click to edit Master title style</a:t>
            </a:r>
            <a:endParaRPr lang="en-CA"/>
          </a:p>
        </p:txBody>
      </p:sp>
      <p:sp>
        <p:nvSpPr>
          <p:cNvPr id="3" name="Subtitle 2"/>
          <p:cNvSpPr>
            <a:spLocks noGrp="1"/>
          </p:cNvSpPr>
          <p:nvPr>
            <p:ph type="subTitle" idx="1"/>
          </p:nvPr>
        </p:nvSpPr>
        <p:spPr>
          <a:xfrm>
            <a:off x="1524000" y="6181937"/>
            <a:ext cx="7112000" cy="278793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6533447-491A-4D0B-A035-3CF22D9741F3}" type="datetimeFigureOut">
              <a:rPr lang="en-US" smtClean="0"/>
              <a:pPr/>
              <a:t>1/10/2011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533447-491A-4D0B-A035-3CF22D9741F3}" type="datetimeFigureOut">
              <a:rPr lang="en-US" smtClean="0"/>
              <a:pPr/>
              <a:t>1/10/2011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436880"/>
            <a:ext cx="2286000" cy="930825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508001" y="436880"/>
            <a:ext cx="6688667" cy="930825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533447-491A-4D0B-A035-3CF22D9741F3}" type="datetimeFigureOut">
              <a:rPr lang="en-US" smtClean="0"/>
              <a:pPr/>
              <a:t>1/10/2011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533447-491A-4D0B-A035-3CF22D9741F3}" type="datetimeFigureOut">
              <a:rPr lang="en-US" smtClean="0"/>
              <a:pPr/>
              <a:t>1/10/2011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7010238"/>
            <a:ext cx="8636000" cy="2166708"/>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802570" y="4623827"/>
            <a:ext cx="8636000" cy="238640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533447-491A-4D0B-A035-3CF22D9741F3}" type="datetimeFigureOut">
              <a:rPr lang="en-US" smtClean="0"/>
              <a:pPr/>
              <a:t>1/10/2011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508000" y="2545506"/>
            <a:ext cx="4487333" cy="71996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5164667" y="2545506"/>
            <a:ext cx="4487333" cy="71996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6533447-491A-4D0B-A035-3CF22D9741F3}" type="datetimeFigureOut">
              <a:rPr lang="en-US" smtClean="0"/>
              <a:pPr/>
              <a:t>1/10/2011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508000" y="2441967"/>
            <a:ext cx="4489098" cy="10176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3459662"/>
            <a:ext cx="4489098" cy="6285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5161141" y="2441967"/>
            <a:ext cx="4490861" cy="101769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3459662"/>
            <a:ext cx="4490861" cy="6285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6533447-491A-4D0B-A035-3CF22D9741F3}" type="datetimeFigureOut">
              <a:rPr lang="en-US" smtClean="0"/>
              <a:pPr/>
              <a:t>1/10/2011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6533447-491A-4D0B-A035-3CF22D9741F3}" type="datetimeFigureOut">
              <a:rPr lang="en-US" smtClean="0"/>
              <a:pPr/>
              <a:t>1/10/2011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533447-491A-4D0B-A035-3CF22D9741F3}" type="datetimeFigureOut">
              <a:rPr lang="en-US" smtClean="0"/>
              <a:pPr/>
              <a:t>1/10/2011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34352"/>
            <a:ext cx="3342570" cy="184852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972278" y="434354"/>
            <a:ext cx="5679722" cy="93107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508001" y="2282874"/>
            <a:ext cx="3342570" cy="746226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533447-491A-4D0B-A035-3CF22D9741F3}" type="datetimeFigureOut">
              <a:rPr lang="en-US" smtClean="0"/>
              <a:pPr/>
              <a:t>1/10/2011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7636510"/>
            <a:ext cx="6096000" cy="901533"/>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91431" y="974766"/>
            <a:ext cx="6096000" cy="65455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991431" y="8538043"/>
            <a:ext cx="6096000" cy="128032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533447-491A-4D0B-A035-3CF22D9741F3}" type="datetimeFigureOut">
              <a:rPr lang="en-US" smtClean="0"/>
              <a:pPr/>
              <a:t>1/10/2011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B615AF76-79DD-400F-8B9A-A7D3972BF24B}"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436878"/>
            <a:ext cx="9144000" cy="1818217"/>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508000" y="2545506"/>
            <a:ext cx="9144000" cy="719963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508001" y="10111307"/>
            <a:ext cx="2370667" cy="580819"/>
          </a:xfrm>
          <a:prstGeom prst="rect">
            <a:avLst/>
          </a:prstGeom>
        </p:spPr>
        <p:txBody>
          <a:bodyPr vert="horz" lIns="91440" tIns="45720" rIns="91440" bIns="45720" rtlCol="0" anchor="ctr"/>
          <a:lstStyle>
            <a:lvl1pPr algn="l">
              <a:defRPr sz="1200">
                <a:solidFill>
                  <a:schemeClr val="tx1">
                    <a:tint val="75000"/>
                  </a:schemeClr>
                </a:solidFill>
              </a:defRPr>
            </a:lvl1pPr>
          </a:lstStyle>
          <a:p>
            <a:fld id="{F6533447-491A-4D0B-A035-3CF22D9741F3}" type="datetimeFigureOut">
              <a:rPr lang="en-US" smtClean="0"/>
              <a:pPr/>
              <a:t>1/10/2011</a:t>
            </a:fld>
            <a:endParaRPr lang="en-CA"/>
          </a:p>
        </p:txBody>
      </p:sp>
      <p:sp>
        <p:nvSpPr>
          <p:cNvPr id="5" name="Footer Placeholder 4"/>
          <p:cNvSpPr>
            <a:spLocks noGrp="1"/>
          </p:cNvSpPr>
          <p:nvPr>
            <p:ph type="ftr" sz="quarter" idx="3"/>
          </p:nvPr>
        </p:nvSpPr>
        <p:spPr>
          <a:xfrm>
            <a:off x="3471335" y="10111307"/>
            <a:ext cx="3217333" cy="58081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7281334" y="10111307"/>
            <a:ext cx="2370667" cy="580819"/>
          </a:xfrm>
          <a:prstGeom prst="rect">
            <a:avLst/>
          </a:prstGeom>
        </p:spPr>
        <p:txBody>
          <a:bodyPr vert="horz" lIns="91440" tIns="45720" rIns="91440" bIns="45720" rtlCol="0" anchor="ctr"/>
          <a:lstStyle>
            <a:lvl1pPr algn="r">
              <a:defRPr sz="1200">
                <a:solidFill>
                  <a:schemeClr val="tx1">
                    <a:tint val="75000"/>
                  </a:schemeClr>
                </a:solidFill>
              </a:defRPr>
            </a:lvl1pPr>
          </a:lstStyle>
          <a:p>
            <a:fld id="{B615AF76-79DD-400F-8B9A-A7D3972BF24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marttech.com/"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smarttech.com/" TargetMode="Externa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smarttech.com/" TargetMode="Externa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hyperlink" Target="http://smarttech.com/"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smarttech.c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marttech.com/"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smarttech.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marttech.com/" TargetMode="Externa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slide" Target="slide9.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hyperlink" Target="http://smarttech.com/" TargetMode="Externa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smarttech.com/" TargetMode="Externa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smarttech.com/"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hyperlink" Target="http://smartte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5C351"/>
        </a:solidFill>
        <a:effectLst/>
      </p:bgPr>
    </p:bg>
    <p:spTree>
      <p:nvGrpSpPr>
        <p:cNvPr id="1" name=""/>
        <p:cNvGrpSpPr/>
        <p:nvPr/>
      </p:nvGrpSpPr>
      <p:grpSpPr>
        <a:xfrm>
          <a:off x="0" y="0"/>
          <a:ext cx="0" cy="0"/>
          <a:chOff x="0" y="0"/>
          <a:chExt cx="0" cy="0"/>
        </a:xfrm>
      </p:grpSpPr>
      <p:pic>
        <p:nvPicPr>
          <p:cNvPr id="2" name="Picture 1" descr="rain100DPI2.jpg"/>
          <p:cNvPicPr>
            <a:picLocks/>
          </p:cNvPicPr>
          <p:nvPr/>
        </p:nvPicPr>
        <p:blipFill>
          <a:blip r:embed="rId2" cstate="print"/>
          <a:stretch>
            <a:fillRect/>
          </a:stretch>
        </p:blipFill>
        <p:spPr>
          <a:xfrm>
            <a:off x="-241300" y="0"/>
            <a:ext cx="10471150" cy="7283450"/>
          </a:xfrm>
          <a:prstGeom prst="rect">
            <a:avLst/>
          </a:prstGeom>
          <a:solidFill>
            <a:scrgbClr r="0" g="0" b="0">
              <a:alpha val="0"/>
            </a:scrgbClr>
          </a:solidFill>
        </p:spPr>
      </p:pic>
      <p:pic>
        <p:nvPicPr>
          <p:cNvPr id="9" name="Picture 8" descr="NBKTemp(1126454698).png">
            <a:hlinkClick r:id="rId3"/>
          </p:cNvPr>
          <p:cNvPicPr>
            <a:picLocks/>
          </p:cNvPicPr>
          <p:nvPr/>
        </p:nvPicPr>
        <p:blipFill>
          <a:blip r:embed="rId4" cstate="print"/>
          <a:stretch>
            <a:fillRect/>
          </a:stretch>
        </p:blipFill>
        <p:spPr>
          <a:xfrm>
            <a:off x="368300" y="7518400"/>
            <a:ext cx="1041400" cy="279400"/>
          </a:xfrm>
          <a:prstGeom prst="rect">
            <a:avLst/>
          </a:prstGeom>
          <a:solidFill>
            <a:scrgbClr r="0" g="0" b="0">
              <a:alpha val="0"/>
            </a:scrgbClr>
          </a:solidFill>
        </p:spPr>
      </p:pic>
      <p:grpSp>
        <p:nvGrpSpPr>
          <p:cNvPr id="12" name="Group 11"/>
          <p:cNvGrpSpPr/>
          <p:nvPr/>
        </p:nvGrpSpPr>
        <p:grpSpPr>
          <a:xfrm>
            <a:off x="101600" y="3390900"/>
            <a:ext cx="9944100" cy="1312684"/>
            <a:chOff x="101600" y="3390900"/>
            <a:chExt cx="9944100" cy="1312684"/>
          </a:xfrm>
        </p:grpSpPr>
        <p:sp>
          <p:nvSpPr>
            <p:cNvPr id="10" name="TextBox 9"/>
            <p:cNvSpPr txBox="1"/>
            <p:nvPr/>
          </p:nvSpPr>
          <p:spPr>
            <a:xfrm>
              <a:off x="139700" y="3441700"/>
              <a:ext cx="9906000" cy="1261884"/>
            </a:xfrm>
            <a:prstGeom prst="rect">
              <a:avLst/>
            </a:prstGeom>
            <a:noFill/>
          </p:spPr>
          <p:txBody>
            <a:bodyPr vert="horz" rtlCol="0">
              <a:spAutoFit/>
            </a:bodyPr>
            <a:lstStyle/>
            <a:p>
              <a:pPr algn="ctr"/>
              <a:r>
                <a:rPr lang="en-CA" sz="7600" b="1" smtClean="0">
                  <a:solidFill>
                    <a:srgbClr val="000000"/>
                  </a:solidFill>
                  <a:latin typeface="Arial - 72"/>
                </a:rPr>
                <a:t>Weather &amp; Climate</a:t>
              </a:r>
              <a:endParaRPr lang="en-CA" sz="7600" b="1">
                <a:solidFill>
                  <a:srgbClr val="000000"/>
                </a:solidFill>
                <a:latin typeface="Arial - 72"/>
              </a:endParaRPr>
            </a:p>
          </p:txBody>
        </p:sp>
        <p:sp>
          <p:nvSpPr>
            <p:cNvPr id="11" name="TextBox 10"/>
            <p:cNvSpPr txBox="1"/>
            <p:nvPr/>
          </p:nvSpPr>
          <p:spPr>
            <a:xfrm>
              <a:off x="101600" y="3390900"/>
              <a:ext cx="9906000" cy="1261884"/>
            </a:xfrm>
            <a:prstGeom prst="rect">
              <a:avLst/>
            </a:prstGeom>
            <a:noFill/>
          </p:spPr>
          <p:txBody>
            <a:bodyPr vert="horz" rtlCol="0">
              <a:spAutoFit/>
            </a:bodyPr>
            <a:lstStyle/>
            <a:p>
              <a:pPr algn="ctr"/>
              <a:r>
                <a:rPr lang="en-CA" sz="7600" b="1" smtClean="0">
                  <a:solidFill>
                    <a:srgbClr val="C42D56"/>
                  </a:solidFill>
                  <a:latin typeface="Arial - 72"/>
                </a:rPr>
                <a:t>Weather &amp; Climate</a:t>
              </a:r>
              <a:endParaRPr lang="en-CA" sz="7600" b="1">
                <a:solidFill>
                  <a:srgbClr val="C42D56"/>
                </a:solidFill>
                <a:latin typeface="Arial - 7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Freeform 1">
            <a:hlinkClick r:id="" action="ppaction://noaction"/>
          </p:cNvPr>
          <p:cNvSpPr/>
          <p:nvPr/>
        </p:nvSpPr>
        <p:spPr>
          <a:xfrm>
            <a:off x="8255000" y="1143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reeform 2">
            <a:hlinkClick r:id="rId3" action="ppaction://hlinksldjump"/>
          </p:cNvPr>
          <p:cNvSpPr/>
          <p:nvPr/>
        </p:nvSpPr>
        <p:spPr>
          <a:xfrm>
            <a:off x="82550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Freeform 3">
            <a:hlinkClick r:id="rId4"/>
          </p:cNvPr>
          <p:cNvSpPr/>
          <p:nvPr/>
        </p:nvSpPr>
        <p:spPr>
          <a:xfrm>
            <a:off x="127000" y="74549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507968" y="2168502"/>
            <a:ext cx="9194800" cy="1938992"/>
          </a:xfrm>
          <a:prstGeom prst="rect">
            <a:avLst/>
          </a:prstGeom>
          <a:noFill/>
        </p:spPr>
        <p:txBody>
          <a:bodyPr vert="horz" rtlCol="0">
            <a:spAutoFit/>
          </a:bodyPr>
          <a:lstStyle/>
          <a:p>
            <a:r>
              <a:rPr lang="en-CA" sz="2400" dirty="0" smtClean="0">
                <a:solidFill>
                  <a:srgbClr val="000000"/>
                </a:solidFill>
                <a:latin typeface="Arial - 24"/>
              </a:rPr>
              <a:t>Think about the definitions and examples you gave for </a:t>
            </a:r>
            <a:r>
              <a:rPr lang="en-CA" sz="2400" b="1" dirty="0" smtClean="0">
                <a:solidFill>
                  <a:srgbClr val="C71F4B"/>
                </a:solidFill>
                <a:latin typeface="Arial - 24"/>
              </a:rPr>
              <a:t>weather </a:t>
            </a:r>
            <a:r>
              <a:rPr lang="en-CA" sz="2400" dirty="0" smtClean="0">
                <a:solidFill>
                  <a:srgbClr val="000000"/>
                </a:solidFill>
                <a:latin typeface="Arial - 24"/>
              </a:rPr>
              <a:t>and </a:t>
            </a:r>
            <a:r>
              <a:rPr lang="en-CA" sz="2400" b="1" dirty="0" smtClean="0">
                <a:solidFill>
                  <a:srgbClr val="C71F4B"/>
                </a:solidFill>
                <a:latin typeface="Arial - 24"/>
              </a:rPr>
              <a:t>climate </a:t>
            </a:r>
            <a:r>
              <a:rPr lang="en-CA" sz="2400" dirty="0" smtClean="0">
                <a:solidFill>
                  <a:srgbClr val="000000"/>
                </a:solidFill>
                <a:latin typeface="Arial - 24"/>
              </a:rPr>
              <a:t>in the </a:t>
            </a:r>
            <a:r>
              <a:rPr lang="en-CA" sz="2400" b="1" dirty="0" smtClean="0">
                <a:solidFill>
                  <a:srgbClr val="F0C430"/>
                </a:solidFill>
                <a:latin typeface="Arial - 24"/>
              </a:rPr>
              <a:t>BEFORE YOU READ</a:t>
            </a:r>
            <a:r>
              <a:rPr lang="en-CA" sz="2400" b="1" dirty="0" smtClean="0">
                <a:solidFill>
                  <a:srgbClr val="000000"/>
                </a:solidFill>
                <a:latin typeface="Arial - 24"/>
              </a:rPr>
              <a:t> </a:t>
            </a:r>
            <a:r>
              <a:rPr lang="en-CA" sz="2400" dirty="0" smtClean="0">
                <a:solidFill>
                  <a:srgbClr val="000000"/>
                </a:solidFill>
                <a:latin typeface="Arial - 24"/>
              </a:rPr>
              <a:t>section. After reading the passage, form your list again and write your responses in the space provided below. How have your definitions and examples changed?</a:t>
            </a:r>
            <a:endParaRPr lang="en-CA" sz="2400" dirty="0">
              <a:solidFill>
                <a:srgbClr val="000000"/>
              </a:solidFill>
              <a:latin typeface="Arial - 24"/>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Freeform 1">
            <a:hlinkClick r:id="" action="ppaction://noaction"/>
          </p:cNvPr>
          <p:cNvSpPr/>
          <p:nvPr/>
        </p:nvSpPr>
        <p:spPr>
          <a:xfrm>
            <a:off x="8191500" y="1143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reeform 2">
            <a:hlinkClick r:id="rId3" action="ppaction://hlinksldjump"/>
          </p:cNvPr>
          <p:cNvSpPr/>
          <p:nvPr/>
        </p:nvSpPr>
        <p:spPr>
          <a:xfrm>
            <a:off x="81915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Freeform 3">
            <a:hlinkClick r:id="rId4"/>
          </p:cNvPr>
          <p:cNvSpPr/>
          <p:nvPr/>
        </p:nvSpPr>
        <p:spPr>
          <a:xfrm>
            <a:off x="101600" y="74422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507968" y="1596998"/>
            <a:ext cx="9118600" cy="1200329"/>
          </a:xfrm>
          <a:prstGeom prst="rect">
            <a:avLst/>
          </a:prstGeom>
          <a:noFill/>
        </p:spPr>
        <p:txBody>
          <a:bodyPr vert="horz" rtlCol="0">
            <a:spAutoFit/>
          </a:bodyPr>
          <a:lstStyle/>
          <a:p>
            <a:r>
              <a:rPr lang="en-CA" sz="2400" dirty="0" smtClean="0">
                <a:solidFill>
                  <a:srgbClr val="000000"/>
                </a:solidFill>
                <a:latin typeface="Arial - 24"/>
              </a:rPr>
              <a:t>Complete the sentences by dragging the correct word into the spaces below, then touch the answer icon to reveal the correct answers.</a:t>
            </a:r>
            <a:endParaRPr lang="en-CA" sz="2400" dirty="0">
              <a:solidFill>
                <a:srgbClr val="000000"/>
              </a:solidFill>
              <a:latin typeface="Arial - 24"/>
            </a:endParaRPr>
          </a:p>
        </p:txBody>
      </p:sp>
      <p:sp>
        <p:nvSpPr>
          <p:cNvPr id="6" name="TextBox 5"/>
          <p:cNvSpPr txBox="1"/>
          <p:nvPr/>
        </p:nvSpPr>
        <p:spPr>
          <a:xfrm>
            <a:off x="2425700" y="3225800"/>
            <a:ext cx="7416800" cy="4154984"/>
          </a:xfrm>
          <a:prstGeom prst="rect">
            <a:avLst/>
          </a:prstGeom>
          <a:noFill/>
        </p:spPr>
        <p:txBody>
          <a:bodyPr vert="horz" rtlCol="0">
            <a:spAutoFit/>
          </a:bodyPr>
          <a:lstStyle/>
          <a:p>
            <a:r>
              <a:rPr lang="en-CA" sz="2400" b="1" smtClean="0">
                <a:solidFill>
                  <a:srgbClr val="000000"/>
                </a:solidFill>
                <a:latin typeface="Arial - 24"/>
              </a:rPr>
              <a:t>a)</a:t>
            </a:r>
            <a:r>
              <a:rPr lang="en-CA" sz="2400" smtClean="0">
                <a:solidFill>
                  <a:srgbClr val="000000"/>
                </a:solidFill>
                <a:latin typeface="Arial - 24"/>
              </a:rPr>
              <a:t>	Weather describes a mix of events that occur 	each day in our atmosphere. These events 	include ____________, rainfall, and humidity.</a:t>
            </a:r>
          </a:p>
          <a:p>
            <a:endParaRPr lang="en-CA" sz="2400" smtClean="0">
              <a:solidFill>
                <a:srgbClr val="000000"/>
              </a:solidFill>
              <a:latin typeface="Arial - 24"/>
            </a:endParaRPr>
          </a:p>
          <a:p>
            <a:r>
              <a:rPr lang="en-CA" sz="2400" smtClean="0">
                <a:solidFill>
                  <a:srgbClr val="000000"/>
                </a:solidFill>
                <a:latin typeface="Arial - 24"/>
              </a:rPr>
              <a:t>b)	The Sun heats water in oceans and seas, 	turning water molecules into __________, 	which then rises into the air.</a:t>
            </a:r>
          </a:p>
          <a:p>
            <a:endParaRPr lang="en-CA" sz="2400" smtClean="0">
              <a:solidFill>
                <a:srgbClr val="000000"/>
              </a:solidFill>
              <a:latin typeface="Arial - 24"/>
            </a:endParaRPr>
          </a:p>
          <a:p>
            <a:r>
              <a:rPr lang="en-CA" sz="2400" smtClean="0">
                <a:solidFill>
                  <a:srgbClr val="000000"/>
                </a:solidFill>
                <a:latin typeface="Arial - 24"/>
              </a:rPr>
              <a:t>c)	Plate movement over millions of years have 	changed global land and ocean areas and 	created __________.</a:t>
            </a:r>
            <a:endParaRPr lang="en-CA" sz="2400">
              <a:solidFill>
                <a:srgbClr val="000000"/>
              </a:solidFill>
              <a:latin typeface="Arial - 24"/>
            </a:endParaRPr>
          </a:p>
        </p:txBody>
      </p:sp>
      <p:grpSp>
        <p:nvGrpSpPr>
          <p:cNvPr id="10" name="Group 9"/>
          <p:cNvGrpSpPr/>
          <p:nvPr/>
        </p:nvGrpSpPr>
        <p:grpSpPr>
          <a:xfrm>
            <a:off x="444500" y="3340100"/>
            <a:ext cx="2184400" cy="3230265"/>
            <a:chOff x="444500" y="3340100"/>
            <a:chExt cx="2184400" cy="3230265"/>
          </a:xfrm>
        </p:grpSpPr>
        <p:sp>
          <p:nvSpPr>
            <p:cNvPr id="7" name="TextBox 6"/>
            <p:cNvSpPr txBox="1"/>
            <p:nvPr/>
          </p:nvSpPr>
          <p:spPr>
            <a:xfrm>
              <a:off x="863600" y="4724400"/>
              <a:ext cx="1270000" cy="461665"/>
            </a:xfrm>
            <a:prstGeom prst="rect">
              <a:avLst/>
            </a:prstGeom>
            <a:noFill/>
          </p:spPr>
          <p:txBody>
            <a:bodyPr vert="horz" rtlCol="0">
              <a:spAutoFit/>
            </a:bodyPr>
            <a:lstStyle/>
            <a:p>
              <a:r>
                <a:rPr lang="en-CA" sz="2400" b="1" smtClean="0">
                  <a:solidFill>
                    <a:srgbClr val="7AC143"/>
                  </a:solidFill>
                  <a:latin typeface="Arial - 24"/>
                </a:rPr>
                <a:t>vapor</a:t>
              </a:r>
              <a:endParaRPr lang="en-CA" sz="2400" b="1">
                <a:solidFill>
                  <a:srgbClr val="7AC143"/>
                </a:solidFill>
                <a:latin typeface="Arial - 24"/>
              </a:endParaRPr>
            </a:p>
          </p:txBody>
        </p:sp>
        <p:sp>
          <p:nvSpPr>
            <p:cNvPr id="8" name="TextBox 7"/>
            <p:cNvSpPr txBox="1"/>
            <p:nvPr/>
          </p:nvSpPr>
          <p:spPr>
            <a:xfrm>
              <a:off x="444500" y="6108700"/>
              <a:ext cx="2133600" cy="461665"/>
            </a:xfrm>
            <a:prstGeom prst="rect">
              <a:avLst/>
            </a:prstGeom>
            <a:noFill/>
          </p:spPr>
          <p:txBody>
            <a:bodyPr vert="horz" rtlCol="0">
              <a:spAutoFit/>
            </a:bodyPr>
            <a:lstStyle/>
            <a:p>
              <a:r>
                <a:rPr lang="en-CA" sz="2400" b="1" smtClean="0">
                  <a:solidFill>
                    <a:srgbClr val="7AC143"/>
                  </a:solidFill>
                  <a:latin typeface="Arial - 24"/>
                </a:rPr>
                <a:t>topography</a:t>
              </a:r>
              <a:endParaRPr lang="en-CA" sz="2400" b="1">
                <a:solidFill>
                  <a:srgbClr val="7AC143"/>
                </a:solidFill>
                <a:latin typeface="Arial - 24"/>
              </a:endParaRPr>
            </a:p>
          </p:txBody>
        </p:sp>
        <p:sp>
          <p:nvSpPr>
            <p:cNvPr id="9" name="TextBox 8"/>
            <p:cNvSpPr txBox="1"/>
            <p:nvPr/>
          </p:nvSpPr>
          <p:spPr>
            <a:xfrm>
              <a:off x="444500" y="3340100"/>
              <a:ext cx="2184400" cy="461665"/>
            </a:xfrm>
            <a:prstGeom prst="rect">
              <a:avLst/>
            </a:prstGeom>
            <a:noFill/>
          </p:spPr>
          <p:txBody>
            <a:bodyPr vert="horz" rtlCol="0">
              <a:spAutoFit/>
            </a:bodyPr>
            <a:lstStyle/>
            <a:p>
              <a:r>
                <a:rPr lang="en-CA" sz="2400" b="1" smtClean="0">
                  <a:solidFill>
                    <a:srgbClr val="7AC143"/>
                  </a:solidFill>
                  <a:latin typeface="Arial - 24"/>
                </a:rPr>
                <a:t>temperature</a:t>
              </a:r>
              <a:endParaRPr lang="en-CA" sz="2400" b="1">
                <a:solidFill>
                  <a:srgbClr val="7AC143"/>
                </a:solidFill>
                <a:latin typeface="Arial - 24"/>
              </a:endParaRPr>
            </a:p>
          </p:txBody>
        </p:sp>
      </p:grpSp>
      <p:grpSp>
        <p:nvGrpSpPr>
          <p:cNvPr id="15" name="Group 14"/>
          <p:cNvGrpSpPr/>
          <p:nvPr/>
        </p:nvGrpSpPr>
        <p:grpSpPr>
          <a:xfrm>
            <a:off x="339725" y="3276600"/>
            <a:ext cx="1911351" cy="4019441"/>
            <a:chOff x="339725" y="3276600"/>
            <a:chExt cx="1911351" cy="4019441"/>
          </a:xfrm>
        </p:grpSpPr>
        <p:sp>
          <p:nvSpPr>
            <p:cNvPr id="11" name="Freeform 10"/>
            <p:cNvSpPr/>
            <p:nvPr/>
          </p:nvSpPr>
          <p:spPr>
            <a:xfrm>
              <a:off x="339725" y="3276600"/>
              <a:ext cx="1911351" cy="3327401"/>
            </a:xfrm>
            <a:custGeom>
              <a:avLst/>
              <a:gdLst/>
              <a:ahLst/>
              <a:cxnLst/>
              <a:rect l="0" t="0" r="0" b="0"/>
              <a:pathLst>
                <a:path w="1911351" h="3327401">
                  <a:moveTo>
                    <a:pt x="0" y="0"/>
                  </a:moveTo>
                  <a:lnTo>
                    <a:pt x="1911350" y="0"/>
                  </a:lnTo>
                  <a:lnTo>
                    <a:pt x="1911350" y="3327400"/>
                  </a:lnTo>
                  <a:lnTo>
                    <a:pt x="0" y="3327400"/>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4" name="Group 13"/>
            <p:cNvGrpSpPr/>
            <p:nvPr/>
          </p:nvGrpSpPr>
          <p:grpSpPr>
            <a:xfrm>
              <a:off x="409575" y="6388100"/>
              <a:ext cx="1317625" cy="907941"/>
              <a:chOff x="409575" y="6388100"/>
              <a:chExt cx="1317625" cy="907941"/>
            </a:xfrm>
          </p:grpSpPr>
          <p:pic>
            <p:nvPicPr>
              <p:cNvPr id="12" name="Picture 11" descr="NBKTemp(1892388868).png"/>
              <p:cNvPicPr>
                <a:picLocks/>
              </p:cNvPicPr>
              <p:nvPr/>
            </p:nvPicPr>
            <p:blipFill>
              <a:blip r:embed="rId5" cstate="print"/>
              <a:stretch>
                <a:fillRect/>
              </a:stretch>
            </p:blipFill>
            <p:spPr>
              <a:xfrm>
                <a:off x="409575" y="6496684"/>
                <a:ext cx="749300" cy="749300"/>
              </a:xfrm>
              <a:prstGeom prst="rect">
                <a:avLst/>
              </a:prstGeom>
              <a:solidFill>
                <a:scrgbClr r="0" g="0" b="0">
                  <a:alpha val="0"/>
                </a:scrgbClr>
              </a:solidFill>
            </p:spPr>
          </p:pic>
          <p:sp>
            <p:nvSpPr>
              <p:cNvPr id="13" name="TextBox 12"/>
              <p:cNvSpPr txBox="1"/>
              <p:nvPr/>
            </p:nvSpPr>
            <p:spPr>
              <a:xfrm>
                <a:off x="533400" y="6388100"/>
                <a:ext cx="1193800" cy="907941"/>
              </a:xfrm>
              <a:prstGeom prst="rect">
                <a:avLst/>
              </a:prstGeom>
              <a:noFill/>
            </p:spPr>
            <p:txBody>
              <a:bodyPr vert="horz" rtlCol="0">
                <a:spAutoFit/>
              </a:bodyPr>
              <a:lstStyle/>
              <a:p>
                <a:r>
                  <a:rPr lang="en-CA" sz="5300" b="1" smtClean="0">
                    <a:solidFill>
                      <a:srgbClr val="000000"/>
                    </a:solidFill>
                    <a:latin typeface="Comic Sans MS - 48"/>
                  </a:rPr>
                  <a:t>?</a:t>
                </a:r>
                <a:endParaRPr lang="en-CA" sz="5300" b="1">
                  <a:solidFill>
                    <a:srgbClr val="000000"/>
                  </a:solidFill>
                  <a:latin typeface="Comic Sans MS - 48"/>
                </a:endParaRPr>
              </a:p>
            </p:txBody>
          </p:sp>
        </p:grpSp>
      </p:grpSp>
      <p:sp>
        <p:nvSpPr>
          <p:cNvPr id="16" name="TextBox 15"/>
          <p:cNvSpPr txBox="1"/>
          <p:nvPr/>
        </p:nvSpPr>
        <p:spPr>
          <a:xfrm>
            <a:off x="7099300" y="2476500"/>
            <a:ext cx="2133600" cy="461665"/>
          </a:xfrm>
          <a:prstGeom prst="rect">
            <a:avLst/>
          </a:prstGeom>
          <a:noFill/>
        </p:spPr>
        <p:txBody>
          <a:bodyPr vert="horz" rtlCol="0">
            <a:spAutoFit/>
          </a:bodyPr>
          <a:lstStyle/>
          <a:p>
            <a:r>
              <a:rPr lang="en-CA" sz="2400" b="1" smtClean="0">
                <a:solidFill>
                  <a:srgbClr val="C71F4B"/>
                </a:solidFill>
                <a:latin typeface="Arial - 24"/>
              </a:rPr>
              <a:t>topography</a:t>
            </a:r>
            <a:endParaRPr lang="en-CA" sz="2400" b="1">
              <a:solidFill>
                <a:srgbClr val="C71F4B"/>
              </a:solidFill>
              <a:latin typeface="Arial - 24"/>
            </a:endParaRPr>
          </a:p>
        </p:txBody>
      </p:sp>
      <p:sp>
        <p:nvSpPr>
          <p:cNvPr id="17" name="TextBox 16"/>
          <p:cNvSpPr txBox="1"/>
          <p:nvPr/>
        </p:nvSpPr>
        <p:spPr>
          <a:xfrm>
            <a:off x="4356100" y="2476500"/>
            <a:ext cx="2184400" cy="461665"/>
          </a:xfrm>
          <a:prstGeom prst="rect">
            <a:avLst/>
          </a:prstGeom>
          <a:noFill/>
        </p:spPr>
        <p:txBody>
          <a:bodyPr vert="horz" rtlCol="0">
            <a:spAutoFit/>
          </a:bodyPr>
          <a:lstStyle/>
          <a:p>
            <a:r>
              <a:rPr lang="en-CA" sz="2400" b="1" smtClean="0">
                <a:solidFill>
                  <a:srgbClr val="C71F4B"/>
                </a:solidFill>
                <a:latin typeface="Arial - 24"/>
              </a:rPr>
              <a:t>temperature</a:t>
            </a:r>
            <a:endParaRPr lang="en-CA" sz="2400" b="1">
              <a:solidFill>
                <a:srgbClr val="C71F4B"/>
              </a:solidFill>
              <a:latin typeface="Arial - 24"/>
            </a:endParaRPr>
          </a:p>
        </p:txBody>
      </p:sp>
      <p:sp>
        <p:nvSpPr>
          <p:cNvPr id="18" name="TextBox 17"/>
          <p:cNvSpPr txBox="1"/>
          <p:nvPr/>
        </p:nvSpPr>
        <p:spPr>
          <a:xfrm>
            <a:off x="2425700" y="2476500"/>
            <a:ext cx="1270000" cy="461665"/>
          </a:xfrm>
          <a:prstGeom prst="rect">
            <a:avLst/>
          </a:prstGeom>
          <a:noFill/>
        </p:spPr>
        <p:txBody>
          <a:bodyPr vert="horz" rtlCol="0">
            <a:spAutoFit/>
          </a:bodyPr>
          <a:lstStyle/>
          <a:p>
            <a:r>
              <a:rPr lang="en-CA" sz="2400" b="1" smtClean="0">
                <a:solidFill>
                  <a:srgbClr val="C71F4B"/>
                </a:solidFill>
                <a:latin typeface="Arial - 24"/>
              </a:rPr>
              <a:t>vapor</a:t>
            </a:r>
            <a:endParaRPr lang="en-CA" sz="2400" b="1">
              <a:solidFill>
                <a:srgbClr val="C71F4B"/>
              </a:solidFill>
              <a:latin typeface="Arial - 24"/>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Freeform 1">
            <a:hlinkClick r:id="" action="ppaction://noaction"/>
          </p:cNvPr>
          <p:cNvSpPr/>
          <p:nvPr/>
        </p:nvSpPr>
        <p:spPr>
          <a:xfrm>
            <a:off x="8204200" y="889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reeform 2">
            <a:hlinkClick r:id="rId3" action="ppaction://hlinksldjump"/>
          </p:cNvPr>
          <p:cNvSpPr/>
          <p:nvPr/>
        </p:nvSpPr>
        <p:spPr>
          <a:xfrm>
            <a:off x="82042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Freeform 3">
            <a:hlinkClick r:id="rId4"/>
          </p:cNvPr>
          <p:cNvSpPr/>
          <p:nvPr/>
        </p:nvSpPr>
        <p:spPr>
          <a:xfrm>
            <a:off x="101600" y="74168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457200" y="1596998"/>
            <a:ext cx="9702800" cy="830997"/>
          </a:xfrm>
          <a:prstGeom prst="rect">
            <a:avLst/>
          </a:prstGeom>
          <a:noFill/>
        </p:spPr>
        <p:txBody>
          <a:bodyPr vert="horz" rtlCol="0">
            <a:spAutoFit/>
          </a:bodyPr>
          <a:lstStyle/>
          <a:p>
            <a:r>
              <a:rPr lang="en-CA" sz="2400" dirty="0" smtClean="0">
                <a:solidFill>
                  <a:srgbClr val="000000"/>
                </a:solidFill>
                <a:latin typeface="Arial - 24"/>
              </a:rPr>
              <a:t>Drag the correct word(s) from the list to its corresponding definition, </a:t>
            </a:r>
          </a:p>
          <a:p>
            <a:r>
              <a:rPr lang="en-CA" sz="2400" dirty="0" smtClean="0">
                <a:solidFill>
                  <a:srgbClr val="000000"/>
                </a:solidFill>
                <a:latin typeface="Arial - 24"/>
              </a:rPr>
              <a:t>then touch the answer icon to reveal the correct answers.</a:t>
            </a:r>
            <a:endParaRPr lang="en-CA" sz="2400" dirty="0">
              <a:solidFill>
                <a:srgbClr val="000000"/>
              </a:solidFill>
              <a:latin typeface="Arial - 24"/>
            </a:endParaRPr>
          </a:p>
        </p:txBody>
      </p:sp>
      <p:sp>
        <p:nvSpPr>
          <p:cNvPr id="6" name="TextBox 5"/>
          <p:cNvSpPr txBox="1"/>
          <p:nvPr/>
        </p:nvSpPr>
        <p:spPr>
          <a:xfrm>
            <a:off x="444500" y="2806700"/>
            <a:ext cx="6451600" cy="4524315"/>
          </a:xfrm>
          <a:prstGeom prst="rect">
            <a:avLst/>
          </a:prstGeom>
          <a:noFill/>
        </p:spPr>
        <p:txBody>
          <a:bodyPr vert="horz" rtlCol="0">
            <a:spAutoFit/>
          </a:bodyPr>
          <a:lstStyle/>
          <a:p>
            <a:pPr marL="457200" indent="-457200">
              <a:buAutoNum type="alphaLcParenR"/>
            </a:pPr>
            <a:r>
              <a:rPr lang="en-CA" sz="2400" dirty="0" smtClean="0">
                <a:solidFill>
                  <a:srgbClr val="000000"/>
                </a:solidFill>
                <a:latin typeface="Arial - 24"/>
              </a:rPr>
              <a:t>Horizontal </a:t>
            </a:r>
            <a:r>
              <a:rPr lang="en-CA" sz="2400" dirty="0" smtClean="0">
                <a:solidFill>
                  <a:srgbClr val="000000"/>
                </a:solidFill>
                <a:latin typeface="Arial - 24"/>
              </a:rPr>
              <a:t>and vertical circulation system 	of ocean waters, produced by gravity, 	wind friction, and water density </a:t>
            </a:r>
            <a:r>
              <a:rPr lang="en-CA" sz="2400" dirty="0" smtClean="0">
                <a:solidFill>
                  <a:srgbClr val="000000"/>
                </a:solidFill>
                <a:latin typeface="Arial - 24"/>
              </a:rPr>
              <a:t>                variation</a:t>
            </a:r>
            <a:r>
              <a:rPr lang="en-CA" sz="2400" dirty="0" smtClean="0">
                <a:solidFill>
                  <a:srgbClr val="000000"/>
                </a:solidFill>
                <a:latin typeface="Arial - 24"/>
              </a:rPr>
              <a:t>.</a:t>
            </a:r>
          </a:p>
          <a:p>
            <a:endParaRPr lang="en-CA" sz="2400" dirty="0" smtClean="0">
              <a:solidFill>
                <a:srgbClr val="000000"/>
              </a:solidFill>
              <a:latin typeface="Arial - 24"/>
            </a:endParaRPr>
          </a:p>
          <a:p>
            <a:r>
              <a:rPr lang="en-CA" sz="2400" dirty="0" smtClean="0">
                <a:solidFill>
                  <a:srgbClr val="000000"/>
                </a:solidFill>
                <a:latin typeface="Arial - 24"/>
              </a:rPr>
              <a:t>b)  The large scale motions of Earth's rigid, 	outermost shell.</a:t>
            </a:r>
          </a:p>
          <a:p>
            <a:endParaRPr lang="en-CA" sz="2400" dirty="0" smtClean="0">
              <a:solidFill>
                <a:srgbClr val="000000"/>
              </a:solidFill>
              <a:latin typeface="Arial - 24"/>
            </a:endParaRPr>
          </a:p>
          <a:p>
            <a:r>
              <a:rPr lang="en-CA" sz="2400" dirty="0" smtClean="0">
                <a:solidFill>
                  <a:srgbClr val="000000"/>
                </a:solidFill>
                <a:latin typeface="Arial - 24"/>
              </a:rPr>
              <a:t>c)  Electromagnetic radiation, including </a:t>
            </a:r>
          </a:p>
          <a:p>
            <a:r>
              <a:rPr lang="en-CA" sz="2400" dirty="0" smtClean="0">
                <a:solidFill>
                  <a:srgbClr val="000000"/>
                </a:solidFill>
                <a:latin typeface="Arial - 24"/>
              </a:rPr>
              <a:t>	X-rays, ultraviolet and infrared radiation, </a:t>
            </a:r>
            <a:r>
              <a:rPr lang="en-CA" sz="2400" dirty="0" smtClean="0">
                <a:solidFill>
                  <a:srgbClr val="000000"/>
                </a:solidFill>
                <a:latin typeface="Arial - 24"/>
              </a:rPr>
              <a:t>and </a:t>
            </a:r>
            <a:r>
              <a:rPr lang="en-CA" sz="2400" dirty="0" smtClean="0">
                <a:solidFill>
                  <a:srgbClr val="000000"/>
                </a:solidFill>
                <a:latin typeface="Arial - 24"/>
              </a:rPr>
              <a:t>radio emissions, as well as </a:t>
            </a:r>
            <a:r>
              <a:rPr lang="en-CA" sz="2400" dirty="0" smtClean="0">
                <a:solidFill>
                  <a:srgbClr val="000000"/>
                </a:solidFill>
                <a:latin typeface="Arial - 24"/>
              </a:rPr>
              <a:t>visible light</a:t>
            </a:r>
            <a:r>
              <a:rPr lang="en-CA" sz="2400" dirty="0" smtClean="0">
                <a:solidFill>
                  <a:srgbClr val="000000"/>
                </a:solidFill>
                <a:latin typeface="Arial - 24"/>
              </a:rPr>
              <a:t>, emanating from the Sun.</a:t>
            </a:r>
            <a:endParaRPr lang="en-CA" sz="2400" dirty="0">
              <a:solidFill>
                <a:srgbClr val="000000"/>
              </a:solidFill>
              <a:latin typeface="Arial - 24"/>
            </a:endParaRPr>
          </a:p>
        </p:txBody>
      </p:sp>
      <p:grpSp>
        <p:nvGrpSpPr>
          <p:cNvPr id="10" name="Group 9"/>
          <p:cNvGrpSpPr/>
          <p:nvPr/>
        </p:nvGrpSpPr>
        <p:grpSpPr>
          <a:xfrm>
            <a:off x="7061200" y="3416300"/>
            <a:ext cx="2768600" cy="3027065"/>
            <a:chOff x="7061200" y="3416300"/>
            <a:chExt cx="2768600" cy="3027065"/>
          </a:xfrm>
        </p:grpSpPr>
        <p:sp>
          <p:nvSpPr>
            <p:cNvPr id="7" name="TextBox 6"/>
            <p:cNvSpPr txBox="1"/>
            <p:nvPr/>
          </p:nvSpPr>
          <p:spPr>
            <a:xfrm>
              <a:off x="7061200" y="4800600"/>
              <a:ext cx="2768600" cy="461665"/>
            </a:xfrm>
            <a:prstGeom prst="rect">
              <a:avLst/>
            </a:prstGeom>
            <a:noFill/>
          </p:spPr>
          <p:txBody>
            <a:bodyPr vert="horz" rtlCol="0">
              <a:spAutoFit/>
            </a:bodyPr>
            <a:lstStyle/>
            <a:p>
              <a:r>
                <a:rPr lang="en-CA" sz="2400" b="1" smtClean="0">
                  <a:solidFill>
                    <a:srgbClr val="7AC143"/>
                  </a:solidFill>
                  <a:latin typeface="Arial - 24"/>
                </a:rPr>
                <a:t>Plate Movement</a:t>
              </a:r>
              <a:endParaRPr lang="en-CA" sz="2400" b="1">
                <a:solidFill>
                  <a:srgbClr val="7AC143"/>
                </a:solidFill>
                <a:latin typeface="Arial - 24"/>
              </a:endParaRPr>
            </a:p>
          </p:txBody>
        </p:sp>
        <p:sp>
          <p:nvSpPr>
            <p:cNvPr id="8" name="TextBox 7"/>
            <p:cNvSpPr txBox="1"/>
            <p:nvPr/>
          </p:nvSpPr>
          <p:spPr>
            <a:xfrm>
              <a:off x="7061200" y="5981700"/>
              <a:ext cx="2692400" cy="461665"/>
            </a:xfrm>
            <a:prstGeom prst="rect">
              <a:avLst/>
            </a:prstGeom>
            <a:noFill/>
          </p:spPr>
          <p:txBody>
            <a:bodyPr vert="horz" rtlCol="0">
              <a:spAutoFit/>
            </a:bodyPr>
            <a:lstStyle/>
            <a:p>
              <a:r>
                <a:rPr lang="en-CA" sz="2400" b="1" smtClean="0">
                  <a:solidFill>
                    <a:srgbClr val="7AC143"/>
                  </a:solidFill>
                  <a:latin typeface="Arial - 24"/>
                </a:rPr>
                <a:t>Solar Radiation</a:t>
              </a:r>
              <a:endParaRPr lang="en-CA" sz="2400" b="1">
                <a:solidFill>
                  <a:srgbClr val="7AC143"/>
                </a:solidFill>
                <a:latin typeface="Arial - 24"/>
              </a:endParaRPr>
            </a:p>
          </p:txBody>
        </p:sp>
        <p:sp>
          <p:nvSpPr>
            <p:cNvPr id="9" name="TextBox 8"/>
            <p:cNvSpPr txBox="1"/>
            <p:nvPr/>
          </p:nvSpPr>
          <p:spPr>
            <a:xfrm>
              <a:off x="7061200" y="3416300"/>
              <a:ext cx="2692400" cy="461665"/>
            </a:xfrm>
            <a:prstGeom prst="rect">
              <a:avLst/>
            </a:prstGeom>
            <a:noFill/>
          </p:spPr>
          <p:txBody>
            <a:bodyPr vert="horz" rtlCol="0">
              <a:spAutoFit/>
            </a:bodyPr>
            <a:lstStyle/>
            <a:p>
              <a:r>
                <a:rPr lang="en-CA" sz="2400" b="1" smtClean="0">
                  <a:solidFill>
                    <a:srgbClr val="7AC143"/>
                  </a:solidFill>
                  <a:latin typeface="Arial - 24"/>
                </a:rPr>
                <a:t>Ocean Currents</a:t>
              </a:r>
              <a:endParaRPr lang="en-CA" sz="2400" b="1">
                <a:solidFill>
                  <a:srgbClr val="7AC143"/>
                </a:solidFill>
                <a:latin typeface="Arial - 24"/>
              </a:endParaRPr>
            </a:p>
          </p:txBody>
        </p:sp>
      </p:grpSp>
      <p:grpSp>
        <p:nvGrpSpPr>
          <p:cNvPr id="15" name="Group 14"/>
          <p:cNvGrpSpPr/>
          <p:nvPr/>
        </p:nvGrpSpPr>
        <p:grpSpPr>
          <a:xfrm>
            <a:off x="6819900" y="3207639"/>
            <a:ext cx="3390900" cy="4037602"/>
            <a:chOff x="6819900" y="3207639"/>
            <a:chExt cx="3390900" cy="4037602"/>
          </a:xfrm>
        </p:grpSpPr>
        <p:sp>
          <p:nvSpPr>
            <p:cNvPr id="11" name="Freeform 10"/>
            <p:cNvSpPr/>
            <p:nvPr/>
          </p:nvSpPr>
          <p:spPr>
            <a:xfrm>
              <a:off x="6819900" y="3207639"/>
              <a:ext cx="2647951" cy="3657601"/>
            </a:xfrm>
            <a:custGeom>
              <a:avLst/>
              <a:gdLst/>
              <a:ahLst/>
              <a:cxnLst/>
              <a:rect l="0" t="0" r="0" b="0"/>
              <a:pathLst>
                <a:path w="2647951" h="3657601">
                  <a:moveTo>
                    <a:pt x="0" y="0"/>
                  </a:moveTo>
                  <a:lnTo>
                    <a:pt x="2647950" y="0"/>
                  </a:lnTo>
                  <a:lnTo>
                    <a:pt x="2647950" y="3657600"/>
                  </a:lnTo>
                  <a:lnTo>
                    <a:pt x="0" y="3657600"/>
                  </a:lnTo>
                  <a:close/>
                </a:path>
              </a:pathLst>
            </a:custGeom>
            <a:solidFill>
              <a:srgbClr val="FFFFFF"/>
            </a:solidFill>
            <a:ln w="38100" cap="flat" cmpd="sng" algn="ctr">
              <a:solidFill>
                <a:srgbClr val="FFFFF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4" name="Group 13"/>
            <p:cNvGrpSpPr/>
            <p:nvPr/>
          </p:nvGrpSpPr>
          <p:grpSpPr>
            <a:xfrm>
              <a:off x="8890000" y="6337300"/>
              <a:ext cx="1320800" cy="907941"/>
              <a:chOff x="8890000" y="6337300"/>
              <a:chExt cx="1320800" cy="907941"/>
            </a:xfrm>
          </p:grpSpPr>
          <p:pic>
            <p:nvPicPr>
              <p:cNvPr id="12" name="Picture 11" descr="NBKTemp(1892388868).png"/>
              <p:cNvPicPr>
                <a:picLocks/>
              </p:cNvPicPr>
              <p:nvPr/>
            </p:nvPicPr>
            <p:blipFill>
              <a:blip r:embed="rId5" cstate="print"/>
              <a:stretch>
                <a:fillRect/>
              </a:stretch>
            </p:blipFill>
            <p:spPr>
              <a:xfrm>
                <a:off x="8890000" y="6449948"/>
                <a:ext cx="749300" cy="749300"/>
              </a:xfrm>
              <a:prstGeom prst="rect">
                <a:avLst/>
              </a:prstGeom>
              <a:solidFill>
                <a:scrgbClr r="0" g="0" b="0">
                  <a:alpha val="0"/>
                </a:scrgbClr>
              </a:solidFill>
            </p:spPr>
          </p:pic>
          <p:sp>
            <p:nvSpPr>
              <p:cNvPr id="13" name="TextBox 12"/>
              <p:cNvSpPr txBox="1"/>
              <p:nvPr/>
            </p:nvSpPr>
            <p:spPr>
              <a:xfrm>
                <a:off x="9017000" y="6337300"/>
                <a:ext cx="1193800" cy="907941"/>
              </a:xfrm>
              <a:prstGeom prst="rect">
                <a:avLst/>
              </a:prstGeom>
              <a:noFill/>
            </p:spPr>
            <p:txBody>
              <a:bodyPr vert="horz" rtlCol="0">
                <a:spAutoFit/>
              </a:bodyPr>
              <a:lstStyle/>
              <a:p>
                <a:r>
                  <a:rPr lang="en-CA" sz="5300" b="1" smtClean="0">
                    <a:solidFill>
                      <a:srgbClr val="000000"/>
                    </a:solidFill>
                    <a:latin typeface="Comic Sans MS - 48"/>
                  </a:rPr>
                  <a:t>?</a:t>
                </a:r>
                <a:endParaRPr lang="en-CA" sz="5300" b="1">
                  <a:solidFill>
                    <a:srgbClr val="000000"/>
                  </a:solidFill>
                  <a:latin typeface="Comic Sans MS - 48"/>
                </a:endParaRPr>
              </a:p>
            </p:txBody>
          </p:sp>
        </p:grpSp>
      </p:grpSp>
      <p:sp>
        <p:nvSpPr>
          <p:cNvPr id="16" name="Freeform 15"/>
          <p:cNvSpPr/>
          <p:nvPr/>
        </p:nvSpPr>
        <p:spPr>
          <a:xfrm>
            <a:off x="7026275" y="2806700"/>
            <a:ext cx="2381251" cy="539751"/>
          </a:xfrm>
          <a:custGeom>
            <a:avLst/>
            <a:gdLst/>
            <a:ahLst/>
            <a:cxnLst/>
            <a:rect l="0" t="0" r="0" b="0"/>
            <a:pathLst>
              <a:path w="2381251" h="539751">
                <a:moveTo>
                  <a:pt x="0" y="0"/>
                </a:moveTo>
                <a:lnTo>
                  <a:pt x="2381250" y="0"/>
                </a:lnTo>
                <a:lnTo>
                  <a:pt x="2381250" y="539750"/>
                </a:lnTo>
                <a:lnTo>
                  <a:pt x="0" y="539750"/>
                </a:lnTo>
                <a:close/>
              </a:path>
            </a:pathLst>
          </a:custGeom>
          <a:solidFill>
            <a:schemeClr val="accent1">
              <a:alpha val="1000"/>
            </a:schemeClr>
          </a:solidFill>
          <a:ln w="38100" cap="flat" cmpd="sng" algn="ctr">
            <a:solidFill>
              <a:srgbClr val="C0C0C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Freeform 16"/>
          <p:cNvSpPr/>
          <p:nvPr/>
        </p:nvSpPr>
        <p:spPr>
          <a:xfrm>
            <a:off x="7016750" y="4191000"/>
            <a:ext cx="2374901" cy="539751"/>
          </a:xfrm>
          <a:custGeom>
            <a:avLst/>
            <a:gdLst/>
            <a:ahLst/>
            <a:cxnLst/>
            <a:rect l="0" t="0" r="0" b="0"/>
            <a:pathLst>
              <a:path w="2374901" h="539751">
                <a:moveTo>
                  <a:pt x="0" y="0"/>
                </a:moveTo>
                <a:lnTo>
                  <a:pt x="2374900" y="0"/>
                </a:lnTo>
                <a:lnTo>
                  <a:pt x="2374900" y="539750"/>
                </a:lnTo>
                <a:lnTo>
                  <a:pt x="0" y="539750"/>
                </a:lnTo>
                <a:close/>
              </a:path>
            </a:pathLst>
          </a:custGeom>
          <a:solidFill>
            <a:schemeClr val="accent1">
              <a:alpha val="1000"/>
            </a:schemeClr>
          </a:solidFill>
          <a:ln w="38100" cap="flat" cmpd="sng" algn="ctr">
            <a:solidFill>
              <a:srgbClr val="C0C0C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Freeform 17"/>
          <p:cNvSpPr/>
          <p:nvPr/>
        </p:nvSpPr>
        <p:spPr>
          <a:xfrm>
            <a:off x="7026275" y="5343525"/>
            <a:ext cx="2381251" cy="539751"/>
          </a:xfrm>
          <a:custGeom>
            <a:avLst/>
            <a:gdLst/>
            <a:ahLst/>
            <a:cxnLst/>
            <a:rect l="0" t="0" r="0" b="0"/>
            <a:pathLst>
              <a:path w="2381251" h="539751">
                <a:moveTo>
                  <a:pt x="0" y="0"/>
                </a:moveTo>
                <a:lnTo>
                  <a:pt x="2381250" y="0"/>
                </a:lnTo>
                <a:lnTo>
                  <a:pt x="2381250" y="539750"/>
                </a:lnTo>
                <a:lnTo>
                  <a:pt x="0" y="539750"/>
                </a:lnTo>
                <a:close/>
              </a:path>
            </a:pathLst>
          </a:custGeom>
          <a:solidFill>
            <a:schemeClr val="accent1">
              <a:alpha val="1000"/>
            </a:schemeClr>
          </a:solidFill>
          <a:ln w="38100" cap="flat" cmpd="sng" algn="ctr">
            <a:solidFill>
              <a:srgbClr val="C0C0C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TextBox 18"/>
          <p:cNvSpPr txBox="1"/>
          <p:nvPr/>
        </p:nvSpPr>
        <p:spPr>
          <a:xfrm>
            <a:off x="1409700" y="2298700"/>
            <a:ext cx="2768600" cy="461665"/>
          </a:xfrm>
          <a:prstGeom prst="rect">
            <a:avLst/>
          </a:prstGeom>
          <a:noFill/>
        </p:spPr>
        <p:txBody>
          <a:bodyPr vert="horz" rtlCol="0">
            <a:spAutoFit/>
          </a:bodyPr>
          <a:lstStyle/>
          <a:p>
            <a:r>
              <a:rPr lang="en-CA" sz="2400" b="1" smtClean="0">
                <a:solidFill>
                  <a:srgbClr val="C71F4B"/>
                </a:solidFill>
                <a:latin typeface="Arial - 24"/>
              </a:rPr>
              <a:t>Plate Movement</a:t>
            </a:r>
            <a:endParaRPr lang="en-CA" sz="2400" b="1">
              <a:solidFill>
                <a:srgbClr val="C71F4B"/>
              </a:solidFill>
              <a:latin typeface="Arial - 24"/>
            </a:endParaRPr>
          </a:p>
        </p:txBody>
      </p:sp>
      <p:sp>
        <p:nvSpPr>
          <p:cNvPr id="20" name="TextBox 19"/>
          <p:cNvSpPr txBox="1"/>
          <p:nvPr/>
        </p:nvSpPr>
        <p:spPr>
          <a:xfrm>
            <a:off x="4140200" y="2298700"/>
            <a:ext cx="2692400" cy="461665"/>
          </a:xfrm>
          <a:prstGeom prst="rect">
            <a:avLst/>
          </a:prstGeom>
          <a:noFill/>
        </p:spPr>
        <p:txBody>
          <a:bodyPr vert="horz" rtlCol="0">
            <a:spAutoFit/>
          </a:bodyPr>
          <a:lstStyle/>
          <a:p>
            <a:r>
              <a:rPr lang="en-CA" sz="2400" b="1" smtClean="0">
                <a:solidFill>
                  <a:srgbClr val="C71F4B"/>
                </a:solidFill>
                <a:latin typeface="Arial - 24"/>
              </a:rPr>
              <a:t>Solar Radiation</a:t>
            </a:r>
            <a:endParaRPr lang="en-CA" sz="2400" b="1">
              <a:solidFill>
                <a:srgbClr val="C71F4B"/>
              </a:solidFill>
              <a:latin typeface="Arial - 24"/>
            </a:endParaRPr>
          </a:p>
        </p:txBody>
      </p:sp>
      <p:sp>
        <p:nvSpPr>
          <p:cNvPr id="21" name="TextBox 20"/>
          <p:cNvSpPr txBox="1"/>
          <p:nvPr/>
        </p:nvSpPr>
        <p:spPr>
          <a:xfrm>
            <a:off x="6769100" y="2286000"/>
            <a:ext cx="2717800" cy="461665"/>
          </a:xfrm>
          <a:prstGeom prst="rect">
            <a:avLst/>
          </a:prstGeom>
          <a:noFill/>
        </p:spPr>
        <p:txBody>
          <a:bodyPr vert="horz" rtlCol="0">
            <a:spAutoFit/>
          </a:bodyPr>
          <a:lstStyle/>
          <a:p>
            <a:r>
              <a:rPr lang="en-CA" sz="2400" b="1" smtClean="0">
                <a:solidFill>
                  <a:srgbClr val="C71F4B"/>
                </a:solidFill>
                <a:latin typeface="Arial - 24"/>
              </a:rPr>
              <a:t>Ocean Currents</a:t>
            </a:r>
            <a:endParaRPr lang="en-CA" sz="2400" b="1">
              <a:solidFill>
                <a:srgbClr val="C71F4B"/>
              </a:solidFill>
              <a:latin typeface="Arial - 24"/>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Freeform 1">
            <a:hlinkClick r:id="" action="ppaction://noaction"/>
          </p:cNvPr>
          <p:cNvSpPr/>
          <p:nvPr/>
        </p:nvSpPr>
        <p:spPr>
          <a:xfrm>
            <a:off x="8216900" y="127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reeform 2">
            <a:hlinkClick r:id="rId3" action="ppaction://hlinksldjump"/>
          </p:cNvPr>
          <p:cNvSpPr/>
          <p:nvPr/>
        </p:nvSpPr>
        <p:spPr>
          <a:xfrm>
            <a:off x="8191500" y="635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Freeform 3">
            <a:hlinkClick r:id="rId4"/>
          </p:cNvPr>
          <p:cNvSpPr/>
          <p:nvPr/>
        </p:nvSpPr>
        <p:spPr>
          <a:xfrm>
            <a:off x="139700" y="74168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Freeform 4"/>
          <p:cNvSpPr/>
          <p:nvPr/>
        </p:nvSpPr>
        <p:spPr>
          <a:xfrm>
            <a:off x="698500" y="2971800"/>
            <a:ext cx="8754365" cy="3968623"/>
          </a:xfrm>
          <a:custGeom>
            <a:avLst/>
            <a:gdLst/>
            <a:ahLst/>
            <a:cxnLst/>
            <a:rect l="0" t="0" r="0" b="0"/>
            <a:pathLst>
              <a:path w="8754365" h="3968623">
                <a:moveTo>
                  <a:pt x="0" y="0"/>
                </a:moveTo>
                <a:lnTo>
                  <a:pt x="8754364" y="0"/>
                </a:lnTo>
                <a:lnTo>
                  <a:pt x="8754364" y="3968622"/>
                </a:lnTo>
                <a:lnTo>
                  <a:pt x="0" y="3968622"/>
                </a:lnTo>
                <a:close/>
              </a:path>
            </a:pathLst>
          </a:custGeom>
          <a:solidFill>
            <a:schemeClr val="accent1">
              <a:alpha val="1000"/>
            </a:schemeClr>
          </a:solidFill>
          <a:ln w="76200" cap="flat" cmpd="sng" algn="ctr">
            <a:solidFill>
              <a:srgbClr val="C0C0C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p:cNvSpPr txBox="1"/>
          <p:nvPr/>
        </p:nvSpPr>
        <p:spPr>
          <a:xfrm>
            <a:off x="469900" y="1460500"/>
            <a:ext cx="9144000" cy="1200329"/>
          </a:xfrm>
          <a:prstGeom prst="rect">
            <a:avLst/>
          </a:prstGeom>
          <a:noFill/>
        </p:spPr>
        <p:txBody>
          <a:bodyPr vert="horz" rtlCol="0">
            <a:spAutoFit/>
          </a:bodyPr>
          <a:lstStyle/>
          <a:p>
            <a:r>
              <a:rPr lang="en-CA" sz="2400" smtClean="0">
                <a:solidFill>
                  <a:srgbClr val="000000"/>
                </a:solidFill>
                <a:latin typeface="Arial - 24"/>
              </a:rPr>
              <a:t>As a class, brainstorm the meanings of the words </a:t>
            </a:r>
            <a:r>
              <a:rPr lang="en-CA" sz="2400" b="1" smtClean="0">
                <a:solidFill>
                  <a:srgbClr val="C71F4B"/>
                </a:solidFill>
                <a:latin typeface="Arial - 24"/>
              </a:rPr>
              <a:t>weather</a:t>
            </a:r>
            <a:r>
              <a:rPr lang="en-CA" sz="2400" smtClean="0">
                <a:solidFill>
                  <a:srgbClr val="000000"/>
                </a:solidFill>
                <a:latin typeface="Arial - 24"/>
              </a:rPr>
              <a:t> and </a:t>
            </a:r>
            <a:r>
              <a:rPr lang="en-CA" sz="2400" b="1" smtClean="0">
                <a:solidFill>
                  <a:srgbClr val="C71F4B"/>
                </a:solidFill>
                <a:latin typeface="Arial - 24"/>
              </a:rPr>
              <a:t>climate </a:t>
            </a:r>
            <a:r>
              <a:rPr lang="en-CA" sz="2400" smtClean="0">
                <a:solidFill>
                  <a:srgbClr val="000000"/>
                </a:solidFill>
                <a:latin typeface="Arial - 24"/>
              </a:rPr>
              <a:t>and some examples of both. Write down your responses in the space provided below.</a:t>
            </a:r>
            <a:endParaRPr lang="en-CA" sz="2400">
              <a:solidFill>
                <a:srgbClr val="000000"/>
              </a:solidFill>
              <a:latin typeface="Arial - 2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4" name="Freeform 3">
            <a:hlinkClick r:id="rId3"/>
          </p:cNvPr>
          <p:cNvSpPr/>
          <p:nvPr/>
        </p:nvSpPr>
        <p:spPr>
          <a:xfrm>
            <a:off x="127000" y="74295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365092" y="2382816"/>
            <a:ext cx="9423400" cy="1200329"/>
          </a:xfrm>
          <a:prstGeom prst="rect">
            <a:avLst/>
          </a:prstGeom>
          <a:noFill/>
        </p:spPr>
        <p:txBody>
          <a:bodyPr vert="horz" rtlCol="0">
            <a:spAutoFit/>
          </a:bodyPr>
          <a:lstStyle/>
          <a:p>
            <a:r>
              <a:rPr lang="en-CA" sz="2400" dirty="0" smtClean="0">
                <a:solidFill>
                  <a:srgbClr val="000000"/>
                </a:solidFill>
                <a:latin typeface="Arial - 24"/>
              </a:rPr>
              <a:t>What are the </a:t>
            </a:r>
            <a:r>
              <a:rPr lang="en-CA" sz="2400" b="1" dirty="0" smtClean="0">
                <a:solidFill>
                  <a:srgbClr val="C71F4B"/>
                </a:solidFill>
                <a:latin typeface="Arial - 24"/>
              </a:rPr>
              <a:t>four processes </a:t>
            </a:r>
            <a:r>
              <a:rPr lang="en-CA" sz="2400" dirty="0" smtClean="0">
                <a:solidFill>
                  <a:srgbClr val="000000"/>
                </a:solidFill>
                <a:latin typeface="Arial - 24"/>
              </a:rPr>
              <a:t>of the </a:t>
            </a:r>
            <a:r>
              <a:rPr lang="en-CA" sz="2400" b="1" dirty="0" smtClean="0">
                <a:solidFill>
                  <a:srgbClr val="3366FF"/>
                </a:solidFill>
                <a:latin typeface="Arial - 24"/>
              </a:rPr>
              <a:t>WATER CYCLE</a:t>
            </a:r>
            <a:r>
              <a:rPr lang="en-CA" sz="2400" dirty="0" smtClean="0">
                <a:solidFill>
                  <a:srgbClr val="000000"/>
                </a:solidFill>
                <a:latin typeface="Arial - 24"/>
              </a:rPr>
              <a:t>? Write down </a:t>
            </a:r>
          </a:p>
          <a:p>
            <a:r>
              <a:rPr lang="en-CA" sz="2400" dirty="0" smtClean="0">
                <a:solidFill>
                  <a:srgbClr val="000000"/>
                </a:solidFill>
                <a:latin typeface="Arial - 24"/>
              </a:rPr>
              <a:t>your responses in the space provided, then touch the answer icon to reveal the answer.</a:t>
            </a:r>
            <a:endParaRPr lang="en-CA" sz="2400" dirty="0">
              <a:solidFill>
                <a:srgbClr val="000000"/>
              </a:solidFill>
              <a:latin typeface="Arial - 24"/>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Freeform 1">
            <a:hlinkClick r:id="" action="ppaction://noaction"/>
          </p:cNvPr>
          <p:cNvSpPr/>
          <p:nvPr/>
        </p:nvSpPr>
        <p:spPr>
          <a:xfrm>
            <a:off x="8191500" y="127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 name="Freeform 2">
            <a:hlinkClick r:id="rId3" action="ppaction://hlinksldjump"/>
          </p:cNvPr>
          <p:cNvSpPr/>
          <p:nvPr/>
        </p:nvSpPr>
        <p:spPr>
          <a:xfrm>
            <a:off x="81915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Freeform 3">
            <a:hlinkClick r:id="rId4"/>
          </p:cNvPr>
          <p:cNvSpPr/>
          <p:nvPr/>
        </p:nvSpPr>
        <p:spPr>
          <a:xfrm>
            <a:off x="76200" y="74422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extBox 4"/>
          <p:cNvSpPr txBox="1"/>
          <p:nvPr/>
        </p:nvSpPr>
        <p:spPr>
          <a:xfrm>
            <a:off x="365092" y="2382816"/>
            <a:ext cx="9296400" cy="3046988"/>
          </a:xfrm>
          <a:prstGeom prst="rect">
            <a:avLst/>
          </a:prstGeom>
          <a:noFill/>
        </p:spPr>
        <p:txBody>
          <a:bodyPr vert="horz" rtlCol="0">
            <a:spAutoFit/>
          </a:bodyPr>
          <a:lstStyle/>
          <a:p>
            <a:r>
              <a:rPr lang="en-CA" sz="2400" dirty="0" smtClean="0">
                <a:solidFill>
                  <a:srgbClr val="000000"/>
                </a:solidFill>
                <a:latin typeface="Arial - 24"/>
              </a:rPr>
              <a:t>Weather and climate describe two different things. The difference is a measure of time. </a:t>
            </a:r>
            <a:r>
              <a:rPr lang="en-CA" sz="2400" b="1" dirty="0" smtClean="0">
                <a:solidFill>
                  <a:srgbClr val="C71F4B"/>
                </a:solidFill>
                <a:latin typeface="Arial - 24"/>
              </a:rPr>
              <a:t>Weather</a:t>
            </a:r>
            <a:r>
              <a:rPr lang="en-CA" sz="2400" dirty="0" smtClean="0">
                <a:solidFill>
                  <a:srgbClr val="000000"/>
                </a:solidFill>
                <a:latin typeface="Arial - 24"/>
              </a:rPr>
              <a:t> describes a mix of events that occur each day in our atmosphere. These events include temperature, rainfall, and humidity. </a:t>
            </a:r>
            <a:r>
              <a:rPr lang="en-CA" sz="2400" b="1" dirty="0" smtClean="0">
                <a:solidFill>
                  <a:srgbClr val="C71F4B"/>
                </a:solidFill>
                <a:latin typeface="Arial - 24"/>
              </a:rPr>
              <a:t>Climate</a:t>
            </a:r>
            <a:r>
              <a:rPr lang="en-CA" sz="2400" dirty="0" smtClean="0">
                <a:solidFill>
                  <a:srgbClr val="000000"/>
                </a:solidFill>
                <a:latin typeface="Arial - 24"/>
              </a:rPr>
              <a:t>, on the other hand, describes the average weather pattern in a particular place or region over many years. For example, the climate of Los Angeles is generally warm all year round. Weather would describe a rainy day followed with sunny breaks. </a:t>
            </a:r>
            <a:endParaRPr lang="en-CA" sz="2400" dirty="0">
              <a:solidFill>
                <a:srgbClr val="000000"/>
              </a:solidFill>
              <a:latin typeface="Arial - 24"/>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44500" y="4076700"/>
            <a:ext cx="9474200" cy="3416320"/>
          </a:xfrm>
          <a:prstGeom prst="rect">
            <a:avLst/>
          </a:prstGeom>
          <a:noFill/>
        </p:spPr>
        <p:txBody>
          <a:bodyPr vert="horz" rtlCol="0">
            <a:spAutoFit/>
          </a:bodyPr>
          <a:lstStyle/>
          <a:p>
            <a:r>
              <a:rPr lang="en-CA" sz="2400" smtClean="0">
                <a:solidFill>
                  <a:srgbClr val="000000"/>
                </a:solidFill>
                <a:latin typeface="Arial - 24"/>
              </a:rPr>
              <a:t>Weather and climate involve the transfer of </a:t>
            </a:r>
            <a:r>
              <a:rPr lang="en-CA" sz="2400" b="1" smtClean="0">
                <a:solidFill>
                  <a:srgbClr val="C71F4B"/>
                </a:solidFill>
                <a:latin typeface="Arial - 24"/>
              </a:rPr>
              <a:t>solar radiation</a:t>
            </a:r>
            <a:r>
              <a:rPr lang="en-CA" sz="2400" smtClean="0">
                <a:solidFill>
                  <a:srgbClr val="000000"/>
                </a:solidFill>
                <a:latin typeface="Arial - 24"/>
              </a:rPr>
              <a:t> into and out of the atmosphere. Solar rays enter the atmosphere at an angle that varies by latitude from the tropics. The farther from the tropics, the lower the sun angle is, resulting in cooler temperatures. Throughout the year, the Earth’s rotation changes, allowing for different locations to receive direct sunlight. In the summer, the </a:t>
            </a:r>
            <a:r>
              <a:rPr lang="en-CA" sz="2400" b="1" smtClean="0">
                <a:solidFill>
                  <a:srgbClr val="C71F4B"/>
                </a:solidFill>
                <a:latin typeface="Arial - 24"/>
              </a:rPr>
              <a:t>Northern hemisphere</a:t>
            </a:r>
            <a:r>
              <a:rPr lang="en-CA" sz="2400" smtClean="0">
                <a:solidFill>
                  <a:srgbClr val="000000"/>
                </a:solidFill>
                <a:latin typeface="Arial - 24"/>
              </a:rPr>
              <a:t>, or North America, is tilted towards the sun, receiving direct sunlight. In the winter, it receives indirect sunlight by tilting away from the sun. This results in seasons. </a:t>
            </a:r>
            <a:endParaRPr lang="en-CA" sz="2400">
              <a:solidFill>
                <a:srgbClr val="000000"/>
              </a:solidFill>
              <a:latin typeface="Arial - 24"/>
            </a:endParaRPr>
          </a:p>
        </p:txBody>
      </p:sp>
      <p:sp>
        <p:nvSpPr>
          <p:cNvPr id="8" name="TextBox 7"/>
          <p:cNvSpPr txBox="1"/>
          <p:nvPr/>
        </p:nvSpPr>
        <p:spPr>
          <a:xfrm>
            <a:off x="507968" y="1668436"/>
            <a:ext cx="9321800" cy="2308324"/>
          </a:xfrm>
          <a:prstGeom prst="rect">
            <a:avLst/>
          </a:prstGeom>
          <a:noFill/>
        </p:spPr>
        <p:txBody>
          <a:bodyPr vert="horz" rtlCol="0">
            <a:spAutoFit/>
          </a:bodyPr>
          <a:lstStyle/>
          <a:p>
            <a:r>
              <a:rPr lang="en-CA" sz="2400" dirty="0" smtClean="0">
                <a:solidFill>
                  <a:srgbClr val="000000"/>
                </a:solidFill>
                <a:latin typeface="Arial - 24"/>
              </a:rPr>
              <a:t>Differences in weather and climate around the globe occur due to the sun's angle. The </a:t>
            </a:r>
            <a:r>
              <a:rPr lang="en-CA" sz="2400" b="1" dirty="0" smtClean="0">
                <a:solidFill>
                  <a:srgbClr val="C71F4B"/>
                </a:solidFill>
                <a:latin typeface="Arial - 24"/>
              </a:rPr>
              <a:t>Earth's axis</a:t>
            </a:r>
            <a:r>
              <a:rPr lang="en-CA" sz="2400" dirty="0" smtClean="0">
                <a:solidFill>
                  <a:srgbClr val="000000"/>
                </a:solidFill>
                <a:latin typeface="Arial - 24"/>
              </a:rPr>
              <a:t> is tilted relative to its orbital place; therefore, sunlight changes angles at different times of the year. Over thousands of years, changes in Earth's orbit affect the amount and distribution of solar energy received by the Earth and influence long-term climate.</a:t>
            </a:r>
            <a:endParaRPr lang="en-CA" sz="2400" dirty="0">
              <a:solidFill>
                <a:srgbClr val="000000"/>
              </a:solidFill>
              <a:latin typeface="Arial - 24"/>
            </a:endParaRPr>
          </a:p>
        </p:txBody>
      </p:sp>
      <p:sp>
        <p:nvSpPr>
          <p:cNvPr id="9" name="Freeform 8">
            <a:hlinkClick r:id="rId3"/>
          </p:cNvPr>
          <p:cNvSpPr/>
          <p:nvPr/>
        </p:nvSpPr>
        <p:spPr>
          <a:xfrm>
            <a:off x="127000" y="74041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9">
            <a:hlinkClick r:id="" action="ppaction://noaction"/>
          </p:cNvPr>
          <p:cNvSpPr/>
          <p:nvPr/>
        </p:nvSpPr>
        <p:spPr>
          <a:xfrm>
            <a:off x="8204200" y="127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10">
            <a:hlinkClick r:id="rId4" action="ppaction://hlinksldjump"/>
          </p:cNvPr>
          <p:cNvSpPr/>
          <p:nvPr/>
        </p:nvSpPr>
        <p:spPr>
          <a:xfrm>
            <a:off x="82042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57200" y="3962400"/>
            <a:ext cx="9398000" cy="3046988"/>
          </a:xfrm>
          <a:prstGeom prst="rect">
            <a:avLst/>
          </a:prstGeom>
          <a:noFill/>
        </p:spPr>
        <p:txBody>
          <a:bodyPr vert="horz" rtlCol="0">
            <a:spAutoFit/>
          </a:bodyPr>
          <a:lstStyle/>
          <a:p>
            <a:r>
              <a:rPr lang="en-CA" sz="2400" smtClean="0">
                <a:solidFill>
                  <a:srgbClr val="000000"/>
                </a:solidFill>
                <a:latin typeface="Arial - 24"/>
              </a:rPr>
              <a:t>Earth’s surface is comprised of plates. These plates continually move at a rate of about 1.18 inches (3 cm) per year. </a:t>
            </a:r>
            <a:r>
              <a:rPr lang="en-CA" sz="2400" b="1" smtClean="0">
                <a:solidFill>
                  <a:srgbClr val="C71F4B"/>
                </a:solidFill>
                <a:latin typeface="Arial - 24"/>
              </a:rPr>
              <a:t>Plate movement</a:t>
            </a:r>
            <a:r>
              <a:rPr lang="en-CA" sz="2400" smtClean="0">
                <a:solidFill>
                  <a:srgbClr val="000000"/>
                </a:solidFill>
                <a:latin typeface="Arial - 24"/>
              </a:rPr>
              <a:t> alters ocean currents, heat transportation, and global atmospheric circulation. Plate movement over millions of years have changed global land and ocean areas and created </a:t>
            </a:r>
            <a:r>
              <a:rPr lang="en-CA" sz="2400" b="1" smtClean="0">
                <a:solidFill>
                  <a:srgbClr val="C71F4B"/>
                </a:solidFill>
                <a:latin typeface="Arial - 24"/>
              </a:rPr>
              <a:t>topography</a:t>
            </a:r>
            <a:r>
              <a:rPr lang="en-CA" sz="2400" smtClean="0">
                <a:solidFill>
                  <a:srgbClr val="000000"/>
                </a:solidFill>
                <a:latin typeface="Arial - 24"/>
              </a:rPr>
              <a:t>. The position of land masses, or continents, determines the location of the oceans and influences patterns of ocean circulation. Plate movement has a direct effect on ocean currents. </a:t>
            </a:r>
            <a:endParaRPr lang="en-CA" sz="2400">
              <a:solidFill>
                <a:srgbClr val="000000"/>
              </a:solidFill>
              <a:latin typeface="Arial - 24"/>
            </a:endParaRPr>
          </a:p>
        </p:txBody>
      </p:sp>
      <p:sp>
        <p:nvSpPr>
          <p:cNvPr id="8" name="TextBox 7"/>
          <p:cNvSpPr txBox="1"/>
          <p:nvPr/>
        </p:nvSpPr>
        <p:spPr>
          <a:xfrm>
            <a:off x="2425700" y="1574800"/>
            <a:ext cx="7467600" cy="1938992"/>
          </a:xfrm>
          <a:prstGeom prst="rect">
            <a:avLst/>
          </a:prstGeom>
          <a:noFill/>
        </p:spPr>
        <p:txBody>
          <a:bodyPr vert="horz" rtlCol="0">
            <a:spAutoFit/>
          </a:bodyPr>
          <a:lstStyle/>
          <a:p>
            <a:r>
              <a:rPr lang="en-CA" sz="2400" b="1" smtClean="0">
                <a:solidFill>
                  <a:srgbClr val="000000"/>
                </a:solidFill>
                <a:latin typeface="Arial - 24"/>
              </a:rPr>
              <a:t>Ever wonder why Australia has opposite seasons to North America? In our summer, we receive direct sunlight due to the Earth’s tilt. Because Australia is on the other side, they receive indirect sunlight, resulting in their winter. </a:t>
            </a:r>
            <a:endParaRPr lang="en-CA" sz="2400" b="1">
              <a:solidFill>
                <a:srgbClr val="000000"/>
              </a:solidFill>
              <a:latin typeface="Arial - 24"/>
            </a:endParaRPr>
          </a:p>
        </p:txBody>
      </p:sp>
      <p:pic>
        <p:nvPicPr>
          <p:cNvPr id="9" name="Picture 8" descr="temp.png"/>
          <p:cNvPicPr>
            <a:picLocks/>
          </p:cNvPicPr>
          <p:nvPr/>
        </p:nvPicPr>
        <p:blipFill>
          <a:blip r:embed="rId3" cstate="print"/>
          <a:stretch>
            <a:fillRect/>
          </a:stretch>
        </p:blipFill>
        <p:spPr>
          <a:xfrm>
            <a:off x="101600" y="1597152"/>
            <a:ext cx="2806700" cy="1638300"/>
          </a:xfrm>
          <a:prstGeom prst="rect">
            <a:avLst/>
          </a:prstGeom>
          <a:solidFill>
            <a:scrgbClr r="0" g="0" b="0">
              <a:alpha val="0"/>
            </a:scrgbClr>
          </a:solidFill>
        </p:spPr>
      </p:pic>
      <p:sp>
        <p:nvSpPr>
          <p:cNvPr id="10" name="Freeform 9">
            <a:hlinkClick r:id="" action="ppaction://noaction"/>
          </p:cNvPr>
          <p:cNvSpPr/>
          <p:nvPr/>
        </p:nvSpPr>
        <p:spPr>
          <a:xfrm>
            <a:off x="8229600" y="1524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10">
            <a:hlinkClick r:id="rId4" action="ppaction://hlinksldjump"/>
          </p:cNvPr>
          <p:cNvSpPr/>
          <p:nvPr/>
        </p:nvSpPr>
        <p:spPr>
          <a:xfrm>
            <a:off x="82296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Freeform 11">
            <a:hlinkClick r:id="rId5"/>
          </p:cNvPr>
          <p:cNvSpPr/>
          <p:nvPr/>
        </p:nvSpPr>
        <p:spPr>
          <a:xfrm>
            <a:off x="152400" y="74295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36530" y="2097064"/>
            <a:ext cx="9093200" cy="2492990"/>
          </a:xfrm>
          <a:prstGeom prst="rect">
            <a:avLst/>
          </a:prstGeom>
          <a:noFill/>
        </p:spPr>
        <p:txBody>
          <a:bodyPr vert="horz" rtlCol="0">
            <a:spAutoFit/>
          </a:bodyPr>
          <a:lstStyle/>
          <a:p>
            <a:r>
              <a:rPr lang="en-CA" sz="2200" b="1" dirty="0" smtClean="0">
                <a:solidFill>
                  <a:srgbClr val="C71F4B"/>
                </a:solidFill>
                <a:latin typeface="Arial - 24"/>
              </a:rPr>
              <a:t>Ocean currents</a:t>
            </a:r>
            <a:r>
              <a:rPr lang="en-CA" sz="2200" dirty="0" smtClean="0">
                <a:solidFill>
                  <a:srgbClr val="000000"/>
                </a:solidFill>
                <a:latin typeface="Arial - 24"/>
              </a:rPr>
              <a:t> can increase or decrease temperatures. Ocean currents carry warm and moist air from the equator around the globe. This warm and moist air affects the climate of a certain region. For example, the </a:t>
            </a:r>
            <a:r>
              <a:rPr lang="en-CA" sz="2200" b="1" dirty="0" smtClean="0">
                <a:solidFill>
                  <a:srgbClr val="C71F4B"/>
                </a:solidFill>
                <a:latin typeface="Arial - 24"/>
              </a:rPr>
              <a:t>Gulf Stream</a:t>
            </a:r>
            <a:r>
              <a:rPr lang="en-CA" sz="2200" dirty="0" smtClean="0">
                <a:solidFill>
                  <a:srgbClr val="000000"/>
                </a:solidFill>
                <a:latin typeface="Arial - 24"/>
              </a:rPr>
              <a:t> carries warm air from the Gulf of Mexico to Britain. This explains the UK’s milder climate. The air that the Gulf Stream carries is also very moist. This explains why the UK frequently receives wet weather. </a:t>
            </a:r>
            <a:endParaRPr lang="en-CA" sz="2200" dirty="0">
              <a:solidFill>
                <a:srgbClr val="000000"/>
              </a:solidFill>
              <a:latin typeface="Arial - 24"/>
            </a:endParaRPr>
          </a:p>
        </p:txBody>
      </p:sp>
      <p:sp>
        <p:nvSpPr>
          <p:cNvPr id="8" name="Freeform 7">
            <a:hlinkClick r:id="" action="ppaction://noaction"/>
          </p:cNvPr>
          <p:cNvSpPr/>
          <p:nvPr/>
        </p:nvSpPr>
        <p:spPr>
          <a:xfrm>
            <a:off x="8191500" y="127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Freeform 8">
            <a:hlinkClick r:id="rId3" action="ppaction://hlinksldjump"/>
          </p:cNvPr>
          <p:cNvSpPr/>
          <p:nvPr/>
        </p:nvSpPr>
        <p:spPr>
          <a:xfrm>
            <a:off x="8191500" y="635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9">
            <a:hlinkClick r:id="rId4"/>
          </p:cNvPr>
          <p:cNvSpPr/>
          <p:nvPr/>
        </p:nvSpPr>
        <p:spPr>
          <a:xfrm>
            <a:off x="114300" y="74168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36530" y="1811312"/>
            <a:ext cx="9398000" cy="2677656"/>
          </a:xfrm>
          <a:prstGeom prst="rect">
            <a:avLst/>
          </a:prstGeom>
          <a:noFill/>
        </p:spPr>
        <p:txBody>
          <a:bodyPr vert="horz" rtlCol="0">
            <a:spAutoFit/>
          </a:bodyPr>
          <a:lstStyle/>
          <a:p>
            <a:r>
              <a:rPr lang="en-CA" sz="2400" dirty="0" smtClean="0">
                <a:solidFill>
                  <a:srgbClr val="000000"/>
                </a:solidFill>
                <a:latin typeface="Arial - 24"/>
              </a:rPr>
              <a:t>Oceans are a major factor in controlling weather and climate. Oceans store the most heat energy from the sun. When wind passes over the oceans, they carry with them moisture and warm air to nearby lands. </a:t>
            </a:r>
            <a:r>
              <a:rPr lang="en-CA" sz="2400" b="1" dirty="0" smtClean="0">
                <a:solidFill>
                  <a:srgbClr val="000000"/>
                </a:solidFill>
                <a:latin typeface="Arial - 24"/>
              </a:rPr>
              <a:t>Have you ever noticed that coastal areas are generally warmer than inland areas?</a:t>
            </a:r>
            <a:r>
              <a:rPr lang="en-CA" sz="2400" dirty="0" smtClean="0">
                <a:solidFill>
                  <a:srgbClr val="000000"/>
                </a:solidFill>
                <a:latin typeface="Arial - 24"/>
              </a:rPr>
              <a:t> </a:t>
            </a:r>
            <a:r>
              <a:rPr lang="en-CA" sz="2400" i="1" dirty="0" smtClean="0">
                <a:solidFill>
                  <a:srgbClr val="000000"/>
                </a:solidFill>
                <a:latin typeface="Arial - 24"/>
              </a:rPr>
              <a:t>This is because oceans have a much higher heat capacity than land, so the air surrounding coastal areas is much warmer than the air around inland areas. </a:t>
            </a:r>
            <a:endParaRPr lang="en-CA" sz="2400" i="1" dirty="0">
              <a:solidFill>
                <a:srgbClr val="000000"/>
              </a:solidFill>
              <a:latin typeface="Arial - 24"/>
            </a:endParaRPr>
          </a:p>
        </p:txBody>
      </p:sp>
      <p:sp>
        <p:nvSpPr>
          <p:cNvPr id="3" name="TextBox 2"/>
          <p:cNvSpPr txBox="1"/>
          <p:nvPr/>
        </p:nvSpPr>
        <p:spPr>
          <a:xfrm>
            <a:off x="457200" y="4876800"/>
            <a:ext cx="9398000" cy="1569660"/>
          </a:xfrm>
          <a:prstGeom prst="rect">
            <a:avLst/>
          </a:prstGeom>
          <a:noFill/>
        </p:spPr>
        <p:txBody>
          <a:bodyPr vert="horz" rtlCol="0">
            <a:spAutoFit/>
          </a:bodyPr>
          <a:lstStyle/>
          <a:p>
            <a:r>
              <a:rPr lang="en-CA" sz="2400" smtClean="0">
                <a:solidFill>
                  <a:srgbClr val="000000"/>
                </a:solidFill>
                <a:latin typeface="Arial - 24"/>
              </a:rPr>
              <a:t>The </a:t>
            </a:r>
            <a:r>
              <a:rPr lang="en-CA" sz="2400" b="1" smtClean="0">
                <a:solidFill>
                  <a:srgbClr val="C71F4B"/>
                </a:solidFill>
                <a:latin typeface="Arial - 24"/>
              </a:rPr>
              <a:t>Earth’s surface is covered by 71% water</a:t>
            </a:r>
            <a:r>
              <a:rPr lang="en-CA" sz="2400" smtClean="0">
                <a:solidFill>
                  <a:srgbClr val="000000"/>
                </a:solidFill>
                <a:latin typeface="Arial - 24"/>
              </a:rPr>
              <a:t>. This water continuously moves from the surface of the Earth into the air, and then falls back down to Earth again. This is the </a:t>
            </a:r>
            <a:r>
              <a:rPr lang="en-CA" sz="2400" b="1" smtClean="0">
                <a:solidFill>
                  <a:srgbClr val="3366FF"/>
                </a:solidFill>
                <a:latin typeface="Arial - 24"/>
              </a:rPr>
              <a:t>WATER CYCLE</a:t>
            </a:r>
            <a:r>
              <a:rPr lang="en-CA" sz="2400" smtClean="0">
                <a:solidFill>
                  <a:srgbClr val="000000"/>
                </a:solidFill>
                <a:latin typeface="Arial - 24"/>
              </a:rPr>
              <a:t>. The driving force of the water cycle is the Sun.  </a:t>
            </a:r>
            <a:endParaRPr lang="en-CA" sz="2400">
              <a:solidFill>
                <a:srgbClr val="000000"/>
              </a:solidFill>
              <a:latin typeface="Arial - 24"/>
            </a:endParaRPr>
          </a:p>
        </p:txBody>
      </p:sp>
      <p:sp>
        <p:nvSpPr>
          <p:cNvPr id="9" name="Freeform 8">
            <a:hlinkClick r:id="" action="ppaction://noaction"/>
          </p:cNvPr>
          <p:cNvSpPr/>
          <p:nvPr/>
        </p:nvSpPr>
        <p:spPr>
          <a:xfrm>
            <a:off x="8267700" y="1270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9">
            <a:hlinkClick r:id="rId3" action="ppaction://hlinksldjump"/>
          </p:cNvPr>
          <p:cNvSpPr/>
          <p:nvPr/>
        </p:nvSpPr>
        <p:spPr>
          <a:xfrm>
            <a:off x="8267700" y="6604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10">
            <a:hlinkClick r:id="rId4"/>
          </p:cNvPr>
          <p:cNvSpPr/>
          <p:nvPr/>
        </p:nvSpPr>
        <p:spPr>
          <a:xfrm>
            <a:off x="177800" y="74168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436530" y="1739874"/>
            <a:ext cx="9398000" cy="3785652"/>
          </a:xfrm>
          <a:prstGeom prst="rect">
            <a:avLst/>
          </a:prstGeom>
          <a:noFill/>
        </p:spPr>
        <p:txBody>
          <a:bodyPr vert="horz" rtlCol="0">
            <a:spAutoFit/>
          </a:bodyPr>
          <a:lstStyle/>
          <a:p>
            <a:r>
              <a:rPr lang="en-CA" sz="2400" dirty="0" smtClean="0">
                <a:solidFill>
                  <a:srgbClr val="000000"/>
                </a:solidFill>
                <a:latin typeface="Arial - 24"/>
              </a:rPr>
              <a:t>The Sun heats water in oceans and seas, turning water molecules into </a:t>
            </a:r>
            <a:r>
              <a:rPr lang="en-CA" sz="2400" dirty="0" err="1" smtClean="0">
                <a:solidFill>
                  <a:srgbClr val="000000"/>
                </a:solidFill>
                <a:latin typeface="Arial - 24"/>
              </a:rPr>
              <a:t>vapor</a:t>
            </a:r>
            <a:r>
              <a:rPr lang="en-CA" sz="2400" dirty="0" smtClean="0">
                <a:solidFill>
                  <a:srgbClr val="000000"/>
                </a:solidFill>
                <a:latin typeface="Arial - 24"/>
              </a:rPr>
              <a:t>, which then rises into the air. This process is called </a:t>
            </a:r>
            <a:r>
              <a:rPr lang="en-CA" sz="2400" b="1" dirty="0" smtClean="0">
                <a:solidFill>
                  <a:srgbClr val="C71F4B"/>
                </a:solidFill>
                <a:latin typeface="Arial - 24"/>
              </a:rPr>
              <a:t>evaporation</a:t>
            </a:r>
            <a:r>
              <a:rPr lang="en-CA" sz="2400" dirty="0" smtClean="0">
                <a:solidFill>
                  <a:srgbClr val="000000"/>
                </a:solidFill>
                <a:latin typeface="Arial - 24"/>
              </a:rPr>
              <a:t>. The water </a:t>
            </a:r>
            <a:r>
              <a:rPr lang="en-CA" sz="2400" dirty="0" err="1" smtClean="0">
                <a:solidFill>
                  <a:srgbClr val="000000"/>
                </a:solidFill>
                <a:latin typeface="Arial - 24"/>
              </a:rPr>
              <a:t>vapor</a:t>
            </a:r>
            <a:r>
              <a:rPr lang="en-CA" sz="2400" dirty="0" smtClean="0">
                <a:solidFill>
                  <a:srgbClr val="000000"/>
                </a:solidFill>
                <a:latin typeface="Arial - 24"/>
              </a:rPr>
              <a:t> evaporates into the atmosphere, where cooler temperatures cause it to </a:t>
            </a:r>
            <a:r>
              <a:rPr lang="en-CA" sz="2400" b="1" dirty="0" smtClean="0">
                <a:solidFill>
                  <a:srgbClr val="C71F4B"/>
                </a:solidFill>
                <a:latin typeface="Arial - 24"/>
              </a:rPr>
              <a:t>condense</a:t>
            </a:r>
            <a:r>
              <a:rPr lang="en-CA" sz="2400" dirty="0" smtClean="0">
                <a:solidFill>
                  <a:srgbClr val="000000"/>
                </a:solidFill>
                <a:latin typeface="Arial - 24"/>
              </a:rPr>
              <a:t> into clouds. Air currents move the clouds around the globe, where they collide, grow, then fall back down to Earth’s surface in the form of rain or snow. This process is called </a:t>
            </a:r>
            <a:r>
              <a:rPr lang="en-CA" sz="2400" b="1" dirty="0" smtClean="0">
                <a:solidFill>
                  <a:srgbClr val="C71F4B"/>
                </a:solidFill>
                <a:latin typeface="Arial - 24"/>
              </a:rPr>
              <a:t>precipitation</a:t>
            </a:r>
            <a:r>
              <a:rPr lang="en-CA" sz="2400" dirty="0" smtClean="0">
                <a:solidFill>
                  <a:srgbClr val="000000"/>
                </a:solidFill>
                <a:latin typeface="Arial - 24"/>
              </a:rPr>
              <a:t>. Water is then </a:t>
            </a:r>
            <a:r>
              <a:rPr lang="en-CA" sz="2400" b="1" dirty="0" smtClean="0">
                <a:solidFill>
                  <a:srgbClr val="C71F4B"/>
                </a:solidFill>
                <a:latin typeface="Arial - 24"/>
              </a:rPr>
              <a:t>collected</a:t>
            </a:r>
            <a:r>
              <a:rPr lang="en-CA" sz="2400" dirty="0" smtClean="0">
                <a:solidFill>
                  <a:srgbClr val="000000"/>
                </a:solidFill>
                <a:latin typeface="Arial - 24"/>
              </a:rPr>
              <a:t> in rivers, seas, and oceans where it is heated once more, turning into water </a:t>
            </a:r>
            <a:r>
              <a:rPr lang="en-CA" sz="2400" dirty="0" err="1" smtClean="0">
                <a:solidFill>
                  <a:srgbClr val="000000"/>
                </a:solidFill>
                <a:latin typeface="Arial - 24"/>
              </a:rPr>
              <a:t>vapor</a:t>
            </a:r>
            <a:r>
              <a:rPr lang="en-CA" sz="2400" dirty="0" smtClean="0">
                <a:solidFill>
                  <a:srgbClr val="000000"/>
                </a:solidFill>
                <a:latin typeface="Arial - 24"/>
              </a:rPr>
              <a:t> that will ascend into the atmosphere. These four processes form the </a:t>
            </a:r>
            <a:r>
              <a:rPr lang="en-CA" sz="2400" b="1" dirty="0" smtClean="0">
                <a:solidFill>
                  <a:srgbClr val="3366FF"/>
                </a:solidFill>
                <a:latin typeface="Arial - 24"/>
              </a:rPr>
              <a:t>WATER CYCLE</a:t>
            </a:r>
            <a:r>
              <a:rPr lang="en-CA" sz="2400" dirty="0" smtClean="0">
                <a:solidFill>
                  <a:srgbClr val="000000"/>
                </a:solidFill>
                <a:latin typeface="Arial - 24"/>
              </a:rPr>
              <a:t>. </a:t>
            </a:r>
            <a:endParaRPr lang="en-CA" sz="2400" dirty="0">
              <a:solidFill>
                <a:srgbClr val="000000"/>
              </a:solidFill>
              <a:latin typeface="Arial - 24"/>
            </a:endParaRPr>
          </a:p>
        </p:txBody>
      </p:sp>
      <p:sp>
        <p:nvSpPr>
          <p:cNvPr id="9" name="Freeform 8">
            <a:hlinkClick r:id="" action="ppaction://noaction"/>
          </p:cNvPr>
          <p:cNvSpPr/>
          <p:nvPr/>
        </p:nvSpPr>
        <p:spPr>
          <a:xfrm>
            <a:off x="8242300" y="1143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Freeform 9">
            <a:hlinkClick r:id="rId3" action="ppaction://hlinksldjump"/>
          </p:cNvPr>
          <p:cNvSpPr/>
          <p:nvPr/>
        </p:nvSpPr>
        <p:spPr>
          <a:xfrm>
            <a:off x="8242300" y="6477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Freeform 10">
            <a:hlinkClick r:id="rId4"/>
          </p:cNvPr>
          <p:cNvSpPr/>
          <p:nvPr/>
        </p:nvSpPr>
        <p:spPr>
          <a:xfrm>
            <a:off x="114300" y="7429500"/>
            <a:ext cx="1651001" cy="381001"/>
          </a:xfrm>
          <a:custGeom>
            <a:avLst/>
            <a:gdLst/>
            <a:ahLst/>
            <a:cxnLst/>
            <a:rect l="0" t="0" r="0" b="0"/>
            <a:pathLst>
              <a:path w="1651001" h="381001">
                <a:moveTo>
                  <a:pt x="0" y="0"/>
                </a:moveTo>
                <a:lnTo>
                  <a:pt x="1651000" y="0"/>
                </a:lnTo>
                <a:lnTo>
                  <a:pt x="1651000" y="381000"/>
                </a:lnTo>
                <a:lnTo>
                  <a:pt x="0" y="381000"/>
                </a:lnTo>
                <a:close/>
              </a:path>
            </a:pathLst>
          </a:custGeom>
          <a:solidFill>
            <a:srgbClr val="000000">
              <a:alpha val="0"/>
            </a:srgbClr>
          </a:solidFill>
          <a:ln w="38100" cap="flat" cmpd="sng" algn="ctr">
            <a:solidFill>
              <a:srgbClr val="000000">
                <a:alpha val="0"/>
              </a:srgb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911</Words>
  <Application>Microsoft Office PowerPoint</Application>
  <PresentationFormat>Custom</PresentationFormat>
  <Paragraphs>43</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 - 72</vt:lpstr>
      <vt:lpstr>Calibri</vt:lpstr>
      <vt:lpstr>Arial - 24</vt:lpstr>
      <vt:lpstr>Comic Sans MS - 48</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amy.cook</dc:creator>
  <cp:lastModifiedBy>amy.cook</cp:lastModifiedBy>
  <cp:revision>2</cp:revision>
  <dcterms:created xsi:type="dcterms:W3CDTF">2011-01-10T17:59:57Z</dcterms:created>
  <dcterms:modified xsi:type="dcterms:W3CDTF">2011-01-10T18:08:04Z</dcterms:modified>
</cp:coreProperties>
</file>